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84" r:id="rId2"/>
    <p:sldId id="292" r:id="rId3"/>
    <p:sldId id="484" r:id="rId4"/>
    <p:sldId id="483" r:id="rId5"/>
    <p:sldId id="381" r:id="rId6"/>
    <p:sldId id="497" r:id="rId7"/>
    <p:sldId id="502" r:id="rId8"/>
    <p:sldId id="488" r:id="rId9"/>
    <p:sldId id="489" r:id="rId10"/>
    <p:sldId id="503" r:id="rId11"/>
    <p:sldId id="487" r:id="rId12"/>
    <p:sldId id="490" r:id="rId13"/>
    <p:sldId id="491" r:id="rId14"/>
    <p:sldId id="492" r:id="rId15"/>
    <p:sldId id="493" r:id="rId16"/>
    <p:sldId id="494" r:id="rId17"/>
    <p:sldId id="495" r:id="rId18"/>
    <p:sldId id="496" r:id="rId19"/>
    <p:sldId id="457" r:id="rId20"/>
    <p:sldId id="504" r:id="rId21"/>
    <p:sldId id="499" r:id="rId22"/>
    <p:sldId id="505" r:id="rId23"/>
    <p:sldId id="291" r:id="rId2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ECFF"/>
    <a:srgbClr val="99CCFF"/>
    <a:srgbClr val="0066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19" autoAdjust="0"/>
    <p:restoredTop sz="81455" autoAdjust="0"/>
  </p:normalViewPr>
  <p:slideViewPr>
    <p:cSldViewPr>
      <p:cViewPr>
        <p:scale>
          <a:sx n="100" d="100"/>
          <a:sy n="100" d="100"/>
        </p:scale>
        <p:origin x="-1182"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522"/>
    </p:cViewPr>
  </p:sorterViewPr>
  <p:notesViewPr>
    <p:cSldViewPr>
      <p:cViewPr varScale="1">
        <p:scale>
          <a:sx n="66" d="100"/>
          <a:sy n="66" d="100"/>
        </p:scale>
        <p:origin x="-190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AED3F4-D000-4ACA-AAF5-2E9E5164FB7A}"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B628CE11-4E27-4D9A-84B1-322DFE6599A8}">
      <dgm:prSet phldrT="[Text]"/>
      <dgm:spPr/>
      <dgm:t>
        <a:bodyPr/>
        <a:lstStyle/>
        <a:p>
          <a:r>
            <a:rPr lang="en-US" dirty="0" smtClean="0"/>
            <a:t>Plan</a:t>
          </a:r>
          <a:endParaRPr lang="en-US" dirty="0"/>
        </a:p>
      </dgm:t>
    </dgm:pt>
    <dgm:pt modelId="{07282644-2C7B-48AC-8541-690502451344}" type="parTrans" cxnId="{ADA4D5DF-8FD2-45F5-9BAD-E7B73266504F}">
      <dgm:prSet/>
      <dgm:spPr/>
      <dgm:t>
        <a:bodyPr/>
        <a:lstStyle/>
        <a:p>
          <a:endParaRPr lang="en-US"/>
        </a:p>
      </dgm:t>
    </dgm:pt>
    <dgm:pt modelId="{90EFFA7F-99C9-4DF7-BD9F-0C9C129C0DB5}" type="sibTrans" cxnId="{ADA4D5DF-8FD2-45F5-9BAD-E7B73266504F}">
      <dgm:prSet/>
      <dgm:spPr>
        <a:solidFill>
          <a:schemeClr val="tx1"/>
        </a:solidFill>
      </dgm:spPr>
      <dgm:t>
        <a:bodyPr/>
        <a:lstStyle/>
        <a:p>
          <a:endParaRPr lang="en-US"/>
        </a:p>
      </dgm:t>
    </dgm:pt>
    <dgm:pt modelId="{65106D45-8247-4EB3-AEDA-AC5ABA8638C4}">
      <dgm:prSet phldrT="[Text]"/>
      <dgm:spPr/>
      <dgm:t>
        <a:bodyPr/>
        <a:lstStyle/>
        <a:p>
          <a:r>
            <a:rPr lang="en-US" dirty="0" smtClean="0"/>
            <a:t>Implement</a:t>
          </a:r>
          <a:endParaRPr lang="en-US" dirty="0"/>
        </a:p>
      </dgm:t>
    </dgm:pt>
    <dgm:pt modelId="{39A991E5-7B9E-4E27-A002-3C7984A20A7D}" type="parTrans" cxnId="{6773D3AA-ADF9-48E9-96D6-03E40119254A}">
      <dgm:prSet/>
      <dgm:spPr/>
      <dgm:t>
        <a:bodyPr/>
        <a:lstStyle/>
        <a:p>
          <a:endParaRPr lang="en-US"/>
        </a:p>
      </dgm:t>
    </dgm:pt>
    <dgm:pt modelId="{D2E124DE-86C8-4A77-B117-8680CAB7DADE}" type="sibTrans" cxnId="{6773D3AA-ADF9-48E9-96D6-03E40119254A}">
      <dgm:prSet/>
      <dgm:spPr>
        <a:solidFill>
          <a:schemeClr val="tx1"/>
        </a:solidFill>
      </dgm:spPr>
      <dgm:t>
        <a:bodyPr/>
        <a:lstStyle/>
        <a:p>
          <a:endParaRPr lang="en-US"/>
        </a:p>
      </dgm:t>
    </dgm:pt>
    <dgm:pt modelId="{69C42EA1-5698-418B-B61E-ECE8C9E661C6}">
      <dgm:prSet phldrT="[Text]"/>
      <dgm:spPr/>
      <dgm:t>
        <a:bodyPr/>
        <a:lstStyle/>
        <a:p>
          <a:r>
            <a:rPr lang="en-US" dirty="0" smtClean="0"/>
            <a:t>Evaluate</a:t>
          </a:r>
          <a:endParaRPr lang="en-US" dirty="0"/>
        </a:p>
      </dgm:t>
    </dgm:pt>
    <dgm:pt modelId="{B7D5DF44-D8E8-42FE-9BBD-6BFAF7BC9E92}" type="parTrans" cxnId="{D399E560-A7EA-49B6-AED9-6EDCE110178A}">
      <dgm:prSet/>
      <dgm:spPr/>
      <dgm:t>
        <a:bodyPr/>
        <a:lstStyle/>
        <a:p>
          <a:endParaRPr lang="en-US"/>
        </a:p>
      </dgm:t>
    </dgm:pt>
    <dgm:pt modelId="{C786F05B-FBB9-47CB-83B1-D8D678EBC1D9}" type="sibTrans" cxnId="{D399E560-A7EA-49B6-AED9-6EDCE110178A}">
      <dgm:prSet/>
      <dgm:spPr>
        <a:solidFill>
          <a:schemeClr val="tx1"/>
        </a:solidFill>
      </dgm:spPr>
      <dgm:t>
        <a:bodyPr/>
        <a:lstStyle/>
        <a:p>
          <a:endParaRPr lang="en-US"/>
        </a:p>
      </dgm:t>
    </dgm:pt>
    <dgm:pt modelId="{AC7E3B16-F488-430B-91F7-3ACD85BE103E}">
      <dgm:prSet phldrT="[Text]"/>
      <dgm:spPr/>
      <dgm:t>
        <a:bodyPr/>
        <a:lstStyle/>
        <a:p>
          <a:r>
            <a:rPr lang="en-US" dirty="0" smtClean="0"/>
            <a:t>Assess</a:t>
          </a:r>
          <a:endParaRPr lang="en-US" dirty="0"/>
        </a:p>
      </dgm:t>
    </dgm:pt>
    <dgm:pt modelId="{4AF43882-9C77-41B8-A4A8-6A20DE3E5B0C}" type="parTrans" cxnId="{2D241AAE-92F8-4F0D-993D-A2B325B137D4}">
      <dgm:prSet/>
      <dgm:spPr/>
      <dgm:t>
        <a:bodyPr/>
        <a:lstStyle/>
        <a:p>
          <a:endParaRPr lang="en-US"/>
        </a:p>
      </dgm:t>
    </dgm:pt>
    <dgm:pt modelId="{D53A0EA3-D904-4304-AE12-53A96B01D135}" type="sibTrans" cxnId="{2D241AAE-92F8-4F0D-993D-A2B325B137D4}">
      <dgm:prSet/>
      <dgm:spPr>
        <a:solidFill>
          <a:schemeClr val="tx1"/>
        </a:solidFill>
      </dgm:spPr>
      <dgm:t>
        <a:bodyPr/>
        <a:lstStyle/>
        <a:p>
          <a:endParaRPr lang="en-US"/>
        </a:p>
      </dgm:t>
    </dgm:pt>
    <dgm:pt modelId="{2EA16FB9-5474-4BD0-B7D5-3C984938D539}" type="pres">
      <dgm:prSet presAssocID="{87AED3F4-D000-4ACA-AAF5-2E9E5164FB7A}" presName="cycle" presStyleCnt="0">
        <dgm:presLayoutVars>
          <dgm:dir/>
          <dgm:resizeHandles val="exact"/>
        </dgm:presLayoutVars>
      </dgm:prSet>
      <dgm:spPr/>
      <dgm:t>
        <a:bodyPr/>
        <a:lstStyle/>
        <a:p>
          <a:endParaRPr lang="en-US"/>
        </a:p>
      </dgm:t>
    </dgm:pt>
    <dgm:pt modelId="{FD5DF723-2B11-4160-A0DB-0B9DDB599E25}" type="pres">
      <dgm:prSet presAssocID="{B628CE11-4E27-4D9A-84B1-322DFE6599A8}" presName="dummy" presStyleCnt="0"/>
      <dgm:spPr/>
    </dgm:pt>
    <dgm:pt modelId="{5A48CB84-A87D-4611-AE0D-A2332C4D814A}" type="pres">
      <dgm:prSet presAssocID="{B628CE11-4E27-4D9A-84B1-322DFE6599A8}" presName="node" presStyleLbl="revTx" presStyleIdx="0" presStyleCnt="4">
        <dgm:presLayoutVars>
          <dgm:bulletEnabled val="1"/>
        </dgm:presLayoutVars>
      </dgm:prSet>
      <dgm:spPr/>
      <dgm:t>
        <a:bodyPr/>
        <a:lstStyle/>
        <a:p>
          <a:endParaRPr lang="en-US"/>
        </a:p>
      </dgm:t>
    </dgm:pt>
    <dgm:pt modelId="{5E8C898C-34F7-43E2-A9A7-25E95F42A3EF}" type="pres">
      <dgm:prSet presAssocID="{90EFFA7F-99C9-4DF7-BD9F-0C9C129C0DB5}" presName="sibTrans" presStyleLbl="node1" presStyleIdx="0" presStyleCnt="4"/>
      <dgm:spPr/>
      <dgm:t>
        <a:bodyPr/>
        <a:lstStyle/>
        <a:p>
          <a:endParaRPr lang="en-US"/>
        </a:p>
      </dgm:t>
    </dgm:pt>
    <dgm:pt modelId="{409BF83C-5036-4145-AD77-A162606DF988}" type="pres">
      <dgm:prSet presAssocID="{65106D45-8247-4EB3-AEDA-AC5ABA8638C4}" presName="dummy" presStyleCnt="0"/>
      <dgm:spPr/>
    </dgm:pt>
    <dgm:pt modelId="{B849D5EA-4404-457D-90E0-0B1360CCDB91}" type="pres">
      <dgm:prSet presAssocID="{65106D45-8247-4EB3-AEDA-AC5ABA8638C4}" presName="node" presStyleLbl="revTx" presStyleIdx="1" presStyleCnt="4">
        <dgm:presLayoutVars>
          <dgm:bulletEnabled val="1"/>
        </dgm:presLayoutVars>
      </dgm:prSet>
      <dgm:spPr/>
      <dgm:t>
        <a:bodyPr/>
        <a:lstStyle/>
        <a:p>
          <a:endParaRPr lang="en-US"/>
        </a:p>
      </dgm:t>
    </dgm:pt>
    <dgm:pt modelId="{C94502C6-6460-4126-934C-A16BF3581B28}" type="pres">
      <dgm:prSet presAssocID="{D2E124DE-86C8-4A77-B117-8680CAB7DADE}" presName="sibTrans" presStyleLbl="node1" presStyleIdx="1" presStyleCnt="4"/>
      <dgm:spPr/>
      <dgm:t>
        <a:bodyPr/>
        <a:lstStyle/>
        <a:p>
          <a:endParaRPr lang="en-US"/>
        </a:p>
      </dgm:t>
    </dgm:pt>
    <dgm:pt modelId="{32589238-1C4A-4482-8D09-C6929717E6B6}" type="pres">
      <dgm:prSet presAssocID="{69C42EA1-5698-418B-B61E-ECE8C9E661C6}" presName="dummy" presStyleCnt="0"/>
      <dgm:spPr/>
    </dgm:pt>
    <dgm:pt modelId="{687A165A-85C4-4B5D-B0AF-BD74B8F6715F}" type="pres">
      <dgm:prSet presAssocID="{69C42EA1-5698-418B-B61E-ECE8C9E661C6}" presName="node" presStyleLbl="revTx" presStyleIdx="2" presStyleCnt="4">
        <dgm:presLayoutVars>
          <dgm:bulletEnabled val="1"/>
        </dgm:presLayoutVars>
      </dgm:prSet>
      <dgm:spPr/>
      <dgm:t>
        <a:bodyPr/>
        <a:lstStyle/>
        <a:p>
          <a:endParaRPr lang="en-US"/>
        </a:p>
      </dgm:t>
    </dgm:pt>
    <dgm:pt modelId="{CB38FCA4-947C-436D-B382-6C0A36EB2B1A}" type="pres">
      <dgm:prSet presAssocID="{C786F05B-FBB9-47CB-83B1-D8D678EBC1D9}" presName="sibTrans" presStyleLbl="node1" presStyleIdx="2" presStyleCnt="4"/>
      <dgm:spPr/>
      <dgm:t>
        <a:bodyPr/>
        <a:lstStyle/>
        <a:p>
          <a:endParaRPr lang="en-US"/>
        </a:p>
      </dgm:t>
    </dgm:pt>
    <dgm:pt modelId="{0A2C7C38-3FE1-49EF-B77A-5A859466DE71}" type="pres">
      <dgm:prSet presAssocID="{AC7E3B16-F488-430B-91F7-3ACD85BE103E}" presName="dummy" presStyleCnt="0"/>
      <dgm:spPr/>
    </dgm:pt>
    <dgm:pt modelId="{9990DB1E-2A80-4ED7-8A6B-FDEE46FB5BB5}" type="pres">
      <dgm:prSet presAssocID="{AC7E3B16-F488-430B-91F7-3ACD85BE103E}" presName="node" presStyleLbl="revTx" presStyleIdx="3" presStyleCnt="4">
        <dgm:presLayoutVars>
          <dgm:bulletEnabled val="1"/>
        </dgm:presLayoutVars>
      </dgm:prSet>
      <dgm:spPr/>
      <dgm:t>
        <a:bodyPr/>
        <a:lstStyle/>
        <a:p>
          <a:endParaRPr lang="en-US"/>
        </a:p>
      </dgm:t>
    </dgm:pt>
    <dgm:pt modelId="{64A68AF7-A489-4A75-BA52-AEE28158C054}" type="pres">
      <dgm:prSet presAssocID="{D53A0EA3-D904-4304-AE12-53A96B01D135}" presName="sibTrans" presStyleLbl="node1" presStyleIdx="3" presStyleCnt="4"/>
      <dgm:spPr/>
      <dgm:t>
        <a:bodyPr/>
        <a:lstStyle/>
        <a:p>
          <a:endParaRPr lang="en-US"/>
        </a:p>
      </dgm:t>
    </dgm:pt>
  </dgm:ptLst>
  <dgm:cxnLst>
    <dgm:cxn modelId="{ADA4D5DF-8FD2-45F5-9BAD-E7B73266504F}" srcId="{87AED3F4-D000-4ACA-AAF5-2E9E5164FB7A}" destId="{B628CE11-4E27-4D9A-84B1-322DFE6599A8}" srcOrd="0" destOrd="0" parTransId="{07282644-2C7B-48AC-8541-690502451344}" sibTransId="{90EFFA7F-99C9-4DF7-BD9F-0C9C129C0DB5}"/>
    <dgm:cxn modelId="{BC404144-E00E-44D0-B008-8A3550D6B77C}" type="presOf" srcId="{AC7E3B16-F488-430B-91F7-3ACD85BE103E}" destId="{9990DB1E-2A80-4ED7-8A6B-FDEE46FB5BB5}" srcOrd="0" destOrd="0" presId="urn:microsoft.com/office/officeart/2005/8/layout/cycle1"/>
    <dgm:cxn modelId="{B41ED791-B1D3-47F0-AACD-CA26E3F0C6CE}" type="presOf" srcId="{D53A0EA3-D904-4304-AE12-53A96B01D135}" destId="{64A68AF7-A489-4A75-BA52-AEE28158C054}" srcOrd="0" destOrd="0" presId="urn:microsoft.com/office/officeart/2005/8/layout/cycle1"/>
    <dgm:cxn modelId="{670F6124-047D-498E-BBD3-A42F7FBE21B5}" type="presOf" srcId="{B628CE11-4E27-4D9A-84B1-322DFE6599A8}" destId="{5A48CB84-A87D-4611-AE0D-A2332C4D814A}" srcOrd="0" destOrd="0" presId="urn:microsoft.com/office/officeart/2005/8/layout/cycle1"/>
    <dgm:cxn modelId="{6773D3AA-ADF9-48E9-96D6-03E40119254A}" srcId="{87AED3F4-D000-4ACA-AAF5-2E9E5164FB7A}" destId="{65106D45-8247-4EB3-AEDA-AC5ABA8638C4}" srcOrd="1" destOrd="0" parTransId="{39A991E5-7B9E-4E27-A002-3C7984A20A7D}" sibTransId="{D2E124DE-86C8-4A77-B117-8680CAB7DADE}"/>
    <dgm:cxn modelId="{541B74AC-50FF-44AD-8301-7FE168B2E19F}" type="presOf" srcId="{65106D45-8247-4EB3-AEDA-AC5ABA8638C4}" destId="{B849D5EA-4404-457D-90E0-0B1360CCDB91}" srcOrd="0" destOrd="0" presId="urn:microsoft.com/office/officeart/2005/8/layout/cycle1"/>
    <dgm:cxn modelId="{D399E560-A7EA-49B6-AED9-6EDCE110178A}" srcId="{87AED3F4-D000-4ACA-AAF5-2E9E5164FB7A}" destId="{69C42EA1-5698-418B-B61E-ECE8C9E661C6}" srcOrd="2" destOrd="0" parTransId="{B7D5DF44-D8E8-42FE-9BBD-6BFAF7BC9E92}" sibTransId="{C786F05B-FBB9-47CB-83B1-D8D678EBC1D9}"/>
    <dgm:cxn modelId="{B37AE116-DFBF-4BBD-8AF4-B2D492DFA475}" type="presOf" srcId="{D2E124DE-86C8-4A77-B117-8680CAB7DADE}" destId="{C94502C6-6460-4126-934C-A16BF3581B28}" srcOrd="0" destOrd="0" presId="urn:microsoft.com/office/officeart/2005/8/layout/cycle1"/>
    <dgm:cxn modelId="{E87DA912-E32F-4687-8D62-82F815D51186}" type="presOf" srcId="{C786F05B-FBB9-47CB-83B1-D8D678EBC1D9}" destId="{CB38FCA4-947C-436D-B382-6C0A36EB2B1A}" srcOrd="0" destOrd="0" presId="urn:microsoft.com/office/officeart/2005/8/layout/cycle1"/>
    <dgm:cxn modelId="{F66D7FE4-8F18-43F3-8F94-F1B6160EC882}" type="presOf" srcId="{90EFFA7F-99C9-4DF7-BD9F-0C9C129C0DB5}" destId="{5E8C898C-34F7-43E2-A9A7-25E95F42A3EF}" srcOrd="0" destOrd="0" presId="urn:microsoft.com/office/officeart/2005/8/layout/cycle1"/>
    <dgm:cxn modelId="{2D241AAE-92F8-4F0D-993D-A2B325B137D4}" srcId="{87AED3F4-D000-4ACA-AAF5-2E9E5164FB7A}" destId="{AC7E3B16-F488-430B-91F7-3ACD85BE103E}" srcOrd="3" destOrd="0" parTransId="{4AF43882-9C77-41B8-A4A8-6A20DE3E5B0C}" sibTransId="{D53A0EA3-D904-4304-AE12-53A96B01D135}"/>
    <dgm:cxn modelId="{80F91977-28A7-4086-81EE-13BD0C9EC4BB}" type="presOf" srcId="{87AED3F4-D000-4ACA-AAF5-2E9E5164FB7A}" destId="{2EA16FB9-5474-4BD0-B7D5-3C984938D539}" srcOrd="0" destOrd="0" presId="urn:microsoft.com/office/officeart/2005/8/layout/cycle1"/>
    <dgm:cxn modelId="{7E9FA116-3297-4885-B966-F05290B727D8}" type="presOf" srcId="{69C42EA1-5698-418B-B61E-ECE8C9E661C6}" destId="{687A165A-85C4-4B5D-B0AF-BD74B8F6715F}" srcOrd="0" destOrd="0" presId="urn:microsoft.com/office/officeart/2005/8/layout/cycle1"/>
    <dgm:cxn modelId="{B82D67FD-E2B2-4FE3-9549-88C78B69B51A}" type="presParOf" srcId="{2EA16FB9-5474-4BD0-B7D5-3C984938D539}" destId="{FD5DF723-2B11-4160-A0DB-0B9DDB599E25}" srcOrd="0" destOrd="0" presId="urn:microsoft.com/office/officeart/2005/8/layout/cycle1"/>
    <dgm:cxn modelId="{0D70F61C-B924-4FDA-BA3C-EAB3706E1173}" type="presParOf" srcId="{2EA16FB9-5474-4BD0-B7D5-3C984938D539}" destId="{5A48CB84-A87D-4611-AE0D-A2332C4D814A}" srcOrd="1" destOrd="0" presId="urn:microsoft.com/office/officeart/2005/8/layout/cycle1"/>
    <dgm:cxn modelId="{3B1CD433-1879-488F-A5C4-AFF6EF97FC79}" type="presParOf" srcId="{2EA16FB9-5474-4BD0-B7D5-3C984938D539}" destId="{5E8C898C-34F7-43E2-A9A7-25E95F42A3EF}" srcOrd="2" destOrd="0" presId="urn:microsoft.com/office/officeart/2005/8/layout/cycle1"/>
    <dgm:cxn modelId="{C2D2A02E-B47C-4871-AA75-35A27D8D4EE1}" type="presParOf" srcId="{2EA16FB9-5474-4BD0-B7D5-3C984938D539}" destId="{409BF83C-5036-4145-AD77-A162606DF988}" srcOrd="3" destOrd="0" presId="urn:microsoft.com/office/officeart/2005/8/layout/cycle1"/>
    <dgm:cxn modelId="{1EE362E2-2B84-443F-814A-DFB867DCDBA3}" type="presParOf" srcId="{2EA16FB9-5474-4BD0-B7D5-3C984938D539}" destId="{B849D5EA-4404-457D-90E0-0B1360CCDB91}" srcOrd="4" destOrd="0" presId="urn:microsoft.com/office/officeart/2005/8/layout/cycle1"/>
    <dgm:cxn modelId="{8E958485-56C6-4AE9-8153-735B22552443}" type="presParOf" srcId="{2EA16FB9-5474-4BD0-B7D5-3C984938D539}" destId="{C94502C6-6460-4126-934C-A16BF3581B28}" srcOrd="5" destOrd="0" presId="urn:microsoft.com/office/officeart/2005/8/layout/cycle1"/>
    <dgm:cxn modelId="{33858066-02E5-42E8-9A95-66E617B73654}" type="presParOf" srcId="{2EA16FB9-5474-4BD0-B7D5-3C984938D539}" destId="{32589238-1C4A-4482-8D09-C6929717E6B6}" srcOrd="6" destOrd="0" presId="urn:microsoft.com/office/officeart/2005/8/layout/cycle1"/>
    <dgm:cxn modelId="{68C1A836-147A-4B45-9F51-167A193263FE}" type="presParOf" srcId="{2EA16FB9-5474-4BD0-B7D5-3C984938D539}" destId="{687A165A-85C4-4B5D-B0AF-BD74B8F6715F}" srcOrd="7" destOrd="0" presId="urn:microsoft.com/office/officeart/2005/8/layout/cycle1"/>
    <dgm:cxn modelId="{BEACE404-15FB-46E0-8E4D-4585C4362DAB}" type="presParOf" srcId="{2EA16FB9-5474-4BD0-B7D5-3C984938D539}" destId="{CB38FCA4-947C-436D-B382-6C0A36EB2B1A}" srcOrd="8" destOrd="0" presId="urn:microsoft.com/office/officeart/2005/8/layout/cycle1"/>
    <dgm:cxn modelId="{036AE4EE-F748-4271-A24E-329268897375}" type="presParOf" srcId="{2EA16FB9-5474-4BD0-B7D5-3C984938D539}" destId="{0A2C7C38-3FE1-49EF-B77A-5A859466DE71}" srcOrd="9" destOrd="0" presId="urn:microsoft.com/office/officeart/2005/8/layout/cycle1"/>
    <dgm:cxn modelId="{3D5C5407-7C58-4139-B76D-BD1512AC201D}" type="presParOf" srcId="{2EA16FB9-5474-4BD0-B7D5-3C984938D539}" destId="{9990DB1E-2A80-4ED7-8A6B-FDEE46FB5BB5}" srcOrd="10" destOrd="0" presId="urn:microsoft.com/office/officeart/2005/8/layout/cycle1"/>
    <dgm:cxn modelId="{2DF61882-D6D2-4CFF-9785-5FFE00DC149C}" type="presParOf" srcId="{2EA16FB9-5474-4BD0-B7D5-3C984938D539}" destId="{64A68AF7-A489-4A75-BA52-AEE28158C054}"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t" anchorCtr="0" compatLnSpc="1">
            <a:prstTxWarp prst="textNoShape">
              <a:avLst/>
            </a:prstTxWarp>
          </a:bodyPr>
          <a:lstStyle>
            <a:lvl1pPr defTabSz="930275">
              <a:defRPr sz="1200"/>
            </a:lvl1pPr>
          </a:lstStyle>
          <a:p>
            <a:endParaRPr lang="en-US"/>
          </a:p>
        </p:txBody>
      </p:sp>
      <p:sp>
        <p:nvSpPr>
          <p:cNvPr id="51203" name="Rectangle 3"/>
          <p:cNvSpPr>
            <a:spLocks noGrp="1" noChangeArrowheads="1"/>
          </p:cNvSpPr>
          <p:nvPr>
            <p:ph type="dt" sz="quarter" idx="1"/>
          </p:nvPr>
        </p:nvSpPr>
        <p:spPr bwMode="auto">
          <a:xfrm>
            <a:off x="3971925"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t" anchorCtr="0" compatLnSpc="1">
            <a:prstTxWarp prst="textNoShape">
              <a:avLst/>
            </a:prstTxWarp>
          </a:bodyPr>
          <a:lstStyle>
            <a:lvl1pPr algn="r" defTabSz="930275">
              <a:defRPr sz="1200"/>
            </a:lvl1pPr>
          </a:lstStyle>
          <a:p>
            <a:endParaRPr lang="en-US"/>
          </a:p>
        </p:txBody>
      </p:sp>
      <p:sp>
        <p:nvSpPr>
          <p:cNvPr id="51204" name="Rectangle 4"/>
          <p:cNvSpPr>
            <a:spLocks noGrp="1" noChangeArrowheads="1"/>
          </p:cNvSpPr>
          <p:nvPr>
            <p:ph type="ftr" sz="quarter" idx="2"/>
          </p:nvPr>
        </p:nvSpPr>
        <p:spPr bwMode="auto">
          <a:xfrm>
            <a:off x="0" y="883285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b" anchorCtr="0" compatLnSpc="1">
            <a:prstTxWarp prst="textNoShape">
              <a:avLst/>
            </a:prstTxWarp>
          </a:bodyPr>
          <a:lstStyle>
            <a:lvl1pPr defTabSz="930275">
              <a:defRPr sz="1200"/>
            </a:lvl1pPr>
          </a:lstStyle>
          <a:p>
            <a:endParaRPr lang="en-US"/>
          </a:p>
        </p:txBody>
      </p:sp>
      <p:sp>
        <p:nvSpPr>
          <p:cNvPr id="51205" name="Rectangle 5"/>
          <p:cNvSpPr>
            <a:spLocks noGrp="1" noChangeArrowheads="1"/>
          </p:cNvSpPr>
          <p:nvPr>
            <p:ph type="sldNum" sz="quarter" idx="3"/>
          </p:nvPr>
        </p:nvSpPr>
        <p:spPr bwMode="auto">
          <a:xfrm>
            <a:off x="3971925" y="883285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b" anchorCtr="0" compatLnSpc="1">
            <a:prstTxWarp prst="textNoShape">
              <a:avLst/>
            </a:prstTxWarp>
          </a:bodyPr>
          <a:lstStyle>
            <a:lvl1pPr algn="r" defTabSz="930275">
              <a:defRPr sz="1200"/>
            </a:lvl1pPr>
          </a:lstStyle>
          <a:p>
            <a:fld id="{0A21FCDB-702A-4D74-B410-EDDE6E75D302}" type="slidenum">
              <a:rPr lang="en-US"/>
              <a:pPr/>
              <a:t>‹#›</a:t>
            </a:fld>
            <a:endParaRPr lang="en-US"/>
          </a:p>
        </p:txBody>
      </p:sp>
    </p:spTree>
    <p:extLst>
      <p:ext uri="{BB962C8B-B14F-4D97-AF65-F5344CB8AC3E}">
        <p14:creationId xmlns:p14="http://schemas.microsoft.com/office/powerpoint/2010/main" val="2353813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t" anchorCtr="0" compatLnSpc="1">
            <a:prstTxWarp prst="textNoShape">
              <a:avLst/>
            </a:prstTxWarp>
          </a:bodyPr>
          <a:lstStyle>
            <a:lvl1pPr defTabSz="930275">
              <a:defRPr sz="1200"/>
            </a:lvl1pPr>
          </a:lstStyle>
          <a:p>
            <a:endParaRPr lang="en-US"/>
          </a:p>
        </p:txBody>
      </p:sp>
      <p:sp>
        <p:nvSpPr>
          <p:cNvPr id="101379" name="Rectangle 3"/>
          <p:cNvSpPr>
            <a:spLocks noGrp="1" noChangeArrowheads="1"/>
          </p:cNvSpPr>
          <p:nvPr>
            <p:ph type="dt" idx="1"/>
          </p:nvPr>
        </p:nvSpPr>
        <p:spPr bwMode="auto">
          <a:xfrm>
            <a:off x="3971925"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t" anchorCtr="0" compatLnSpc="1">
            <a:prstTxWarp prst="textNoShape">
              <a:avLst/>
            </a:prstTxWarp>
          </a:bodyPr>
          <a:lstStyle>
            <a:lvl1pPr algn="r" defTabSz="930275">
              <a:defRPr sz="1200"/>
            </a:lvl1pPr>
          </a:lstStyle>
          <a:p>
            <a:endParaRPr lang="en-US"/>
          </a:p>
        </p:txBody>
      </p:sp>
      <p:sp>
        <p:nvSpPr>
          <p:cNvPr id="10138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1381" name="Rectangle 5"/>
          <p:cNvSpPr>
            <a:spLocks noGrp="1" noChangeArrowheads="1"/>
          </p:cNvSpPr>
          <p:nvPr>
            <p:ph type="body" sz="quarter" idx="3"/>
          </p:nvPr>
        </p:nvSpPr>
        <p:spPr bwMode="auto">
          <a:xfrm>
            <a:off x="933450" y="4416425"/>
            <a:ext cx="514350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1382" name="Rectangle 6"/>
          <p:cNvSpPr>
            <a:spLocks noGrp="1" noChangeArrowheads="1"/>
          </p:cNvSpPr>
          <p:nvPr>
            <p:ph type="ftr" sz="quarter" idx="4"/>
          </p:nvPr>
        </p:nvSpPr>
        <p:spPr bwMode="auto">
          <a:xfrm>
            <a:off x="0" y="883285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b" anchorCtr="0" compatLnSpc="1">
            <a:prstTxWarp prst="textNoShape">
              <a:avLst/>
            </a:prstTxWarp>
          </a:bodyPr>
          <a:lstStyle>
            <a:lvl1pPr defTabSz="930275">
              <a:defRPr sz="1200"/>
            </a:lvl1pPr>
          </a:lstStyle>
          <a:p>
            <a:endParaRPr lang="en-US"/>
          </a:p>
        </p:txBody>
      </p:sp>
      <p:sp>
        <p:nvSpPr>
          <p:cNvPr id="101383" name="Rectangle 7"/>
          <p:cNvSpPr>
            <a:spLocks noGrp="1" noChangeArrowheads="1"/>
          </p:cNvSpPr>
          <p:nvPr>
            <p:ph type="sldNum" sz="quarter" idx="5"/>
          </p:nvPr>
        </p:nvSpPr>
        <p:spPr bwMode="auto">
          <a:xfrm>
            <a:off x="3971925" y="883285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8" rIns="93177" bIns="46588" numCol="1" anchor="b" anchorCtr="0" compatLnSpc="1">
            <a:prstTxWarp prst="textNoShape">
              <a:avLst/>
            </a:prstTxWarp>
          </a:bodyPr>
          <a:lstStyle>
            <a:lvl1pPr algn="r" defTabSz="930275">
              <a:defRPr sz="1200"/>
            </a:lvl1pPr>
          </a:lstStyle>
          <a:p>
            <a:fld id="{DCA016B7-2503-4F8A-A884-83BA225FFB0A}" type="slidenum">
              <a:rPr lang="en-US"/>
              <a:pPr/>
              <a:t>‹#›</a:t>
            </a:fld>
            <a:endParaRPr lang="en-US"/>
          </a:p>
        </p:txBody>
      </p:sp>
    </p:spTree>
    <p:extLst>
      <p:ext uri="{BB962C8B-B14F-4D97-AF65-F5344CB8AC3E}">
        <p14:creationId xmlns:p14="http://schemas.microsoft.com/office/powerpoint/2010/main" val="9459082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CEF606-1903-4E90-8CBB-261A416DAFB8}" type="slidenum">
              <a:rPr lang="en-US"/>
              <a:pPr/>
              <a:t>1</a:t>
            </a:fld>
            <a:endParaRPr lang="en-US"/>
          </a:p>
        </p:txBody>
      </p:sp>
      <p:sp>
        <p:nvSpPr>
          <p:cNvPr id="102402" name="Rectangle 3074"/>
          <p:cNvSpPr>
            <a:spLocks noGrp="1" noRot="1" noChangeAspect="1" noChangeArrowheads="1" noTextEdit="1"/>
          </p:cNvSpPr>
          <p:nvPr>
            <p:ph type="sldImg"/>
          </p:nvPr>
        </p:nvSpPr>
        <p:spPr>
          <a:ln/>
        </p:spPr>
      </p:sp>
      <p:sp>
        <p:nvSpPr>
          <p:cNvPr id="102403" name="Rectangle 3075"/>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10</a:t>
            </a:fld>
            <a:endParaRPr lang="en-US"/>
          </a:p>
        </p:txBody>
      </p:sp>
    </p:spTree>
    <p:extLst>
      <p:ext uri="{BB962C8B-B14F-4D97-AF65-F5344CB8AC3E}">
        <p14:creationId xmlns:p14="http://schemas.microsoft.com/office/powerpoint/2010/main" val="2279226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Beloin</a:t>
            </a:r>
            <a:r>
              <a:rPr lang="en-US" dirty="0" smtClean="0"/>
              <a:t>, K. S., &amp; Berndt, S. (2012). </a:t>
            </a:r>
            <a:r>
              <a:rPr lang="en-US" i="1" dirty="0" smtClean="0"/>
              <a:t>The focused approach planning guide: Tools to improve student access</a:t>
            </a:r>
            <a:r>
              <a:rPr lang="en-US" dirty="0" smtClean="0"/>
              <a:t>. Minneapolis, MN: University of Minnesota,</a:t>
            </a:r>
            <a:r>
              <a:rPr lang="en-US" baseline="0" dirty="0" smtClean="0"/>
              <a:t> National Center on Educational Outcomes.</a:t>
            </a:r>
          </a:p>
          <a:p>
            <a:r>
              <a:rPr lang="en-US" dirty="0" smtClean="0"/>
              <a:t>Retrieved November 6, 2012, from http://www.cehd.umn.edu/nceo/OnlinePubs/focused_approach_tool/FocusedApproachPlanningGuide.htm#.UJgsXgVpi88.email </a:t>
            </a:r>
            <a:endParaRPr lang="en-US"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11</a:t>
            </a:fld>
            <a:endParaRPr lang="en-US"/>
          </a:p>
        </p:txBody>
      </p:sp>
    </p:spTree>
    <p:extLst>
      <p:ext uri="{BB962C8B-B14F-4D97-AF65-F5344CB8AC3E}">
        <p14:creationId xmlns:p14="http://schemas.microsoft.com/office/powerpoint/2010/main" val="2554297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0" i="0" u="none" strike="noStrike" kern="1200" baseline="0" dirty="0" smtClean="0">
                <a:solidFill>
                  <a:schemeClr val="tx1"/>
                </a:solidFill>
                <a:latin typeface="Arial" charset="0"/>
                <a:ea typeface="+mn-ea"/>
                <a:cs typeface="+mn-cs"/>
              </a:rPr>
              <a:t>Tool 1: Share and Compare </a:t>
            </a:r>
          </a:p>
          <a:p>
            <a:r>
              <a:rPr kumimoji="1" lang="en-US" sz="1200" b="0" i="0" u="none" strike="noStrike" kern="1200" baseline="0" dirty="0" smtClean="0">
                <a:solidFill>
                  <a:schemeClr val="tx1"/>
                </a:solidFill>
                <a:latin typeface="Arial" charset="0"/>
                <a:ea typeface="+mn-ea"/>
                <a:cs typeface="+mn-cs"/>
              </a:rPr>
              <a:t>The Share and Compare planning tool is a simple graphic organizer that will help an educator or group of educators consider new concepts, ideas, and strategies that may effectively impact instruction and learning at any grade level. Colleagues will find different concepts and strategies to be useful. This planning tool helps them come together to share their ideas and to consider the implications of using these ideas to improve education at all levels. </a:t>
            </a:r>
            <a:endParaRPr kumimoji="1" lang="en-US" sz="1200" b="1" i="0" u="none" strike="noStrike" kern="1200" baseline="0" dirty="0" smtClean="0">
              <a:solidFill>
                <a:schemeClr val="tx1"/>
              </a:solidFill>
              <a:latin typeface="Arial" charset="0"/>
              <a:ea typeface="+mn-ea"/>
              <a:cs typeface="+mn-cs"/>
            </a:endParaRPr>
          </a:p>
          <a:p>
            <a:endParaRPr kumimoji="1" lang="en-US" sz="1200" b="1" i="0" u="none" strike="noStrike" kern="1200" baseline="0" dirty="0" smtClean="0">
              <a:solidFill>
                <a:schemeClr val="tx1"/>
              </a:solidFill>
              <a:latin typeface="Arial" charset="0"/>
              <a:ea typeface="+mn-ea"/>
              <a:cs typeface="+mn-cs"/>
            </a:endParaRPr>
          </a:p>
          <a:p>
            <a:r>
              <a:rPr kumimoji="1" lang="en-US" sz="1200" b="1" i="0" u="none" strike="noStrike" kern="1200" baseline="0" dirty="0" smtClean="0">
                <a:solidFill>
                  <a:schemeClr val="tx1"/>
                </a:solidFill>
                <a:latin typeface="Arial" charset="0"/>
                <a:ea typeface="+mn-ea"/>
                <a:cs typeface="+mn-cs"/>
              </a:rPr>
              <a:t>Tool 1 Directions. </a:t>
            </a:r>
            <a:r>
              <a:rPr kumimoji="1" lang="en-US" sz="1200" b="0" i="0" u="none" strike="noStrike" kern="1200" baseline="0" dirty="0" smtClean="0">
                <a:solidFill>
                  <a:schemeClr val="tx1"/>
                </a:solidFill>
                <a:latin typeface="Arial" charset="0"/>
                <a:ea typeface="+mn-ea"/>
                <a:cs typeface="+mn-cs"/>
              </a:rPr>
              <a:t>This planning tool is designed to capture key concepts, information, and strategies learned from the expertise of collegial presenters. During or after workshop presentations, in the boxes on the left side of this graphic organizer, session participants should jot down the key concepts, critical information, or effective strategies that have relevance for use with a specific student, classroom, content area, school building, or school district. At the end of the presentation, participants should get together as a content-area team, grade-level team, school-based team, district leadership team, or even as an individual educator, and consider the implications of using the information gathered in the tool (in the boxes on the left) for your student(s), parents, school-based community, or district-level community. Questions to consider include: How will knowing and using this information impact our learning community? Learning environment? Approach to teaching? Approach to evaluating learning? </a:t>
            </a:r>
            <a:endParaRPr lang="en-US"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12</a:t>
            </a:fld>
            <a:endParaRPr lang="en-US"/>
          </a:p>
        </p:txBody>
      </p:sp>
    </p:spTree>
    <p:extLst>
      <p:ext uri="{BB962C8B-B14F-4D97-AF65-F5344CB8AC3E}">
        <p14:creationId xmlns:p14="http://schemas.microsoft.com/office/powerpoint/2010/main" val="2554297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0" i="0" u="none" strike="noStrike" kern="1200" baseline="0" dirty="0" smtClean="0">
                <a:solidFill>
                  <a:schemeClr val="tx1"/>
                </a:solidFill>
                <a:latin typeface="Arial" charset="0"/>
                <a:ea typeface="+mn-ea"/>
                <a:cs typeface="+mn-cs"/>
              </a:rPr>
              <a:t>Tool 2: Assess </a:t>
            </a:r>
          </a:p>
          <a:p>
            <a:r>
              <a:rPr kumimoji="1" lang="en-US" sz="1200" b="0" i="0" u="none" strike="noStrike" kern="1200" baseline="0" dirty="0" smtClean="0">
                <a:solidFill>
                  <a:schemeClr val="tx1"/>
                </a:solidFill>
                <a:latin typeface="Arial" charset="0"/>
                <a:ea typeface="+mn-ea"/>
                <a:cs typeface="+mn-cs"/>
              </a:rPr>
              <a:t>The Assess tool is designed to assess or evaluate current practices in the areas of effective accommodations, differentiated instruction, data-driven decision-making, and evaluation of accommodation use. The first segment is on effective accommodations. It is fairly general as it pertains to team teaching and decisions that are made amongst team teachers with regard to student accommodations. The next section of the Assess tool is on differentiated instruction. The third section focuses on data-driven decision making. This section seeks to have individuals and teams look at the data that is collected (or not collected, but needs to be collected). It also encourages purposely collecting and using data that will drive effective instructional practices. The final section is on Evaluating Accommodation Use and Decision-Making. This section enables individuals and teams to take a more detailed look into the decisions made regarding which accommodations are most effective for individual students and how those accommodations can be appropriately evaluated for future instructional decision-making. </a:t>
            </a:r>
          </a:p>
          <a:p>
            <a:endParaRPr kumimoji="1" lang="en-US" sz="1200" b="0" i="0" u="none" strike="noStrike" kern="1200" baseline="0" dirty="0" smtClean="0">
              <a:solidFill>
                <a:schemeClr val="tx1"/>
              </a:solidFill>
              <a:latin typeface="Arial" charset="0"/>
              <a:ea typeface="+mn-ea"/>
              <a:cs typeface="+mn-cs"/>
            </a:endParaRPr>
          </a:p>
          <a:p>
            <a:r>
              <a:rPr kumimoji="1" lang="en-US" sz="1200" b="1" i="0" u="none" strike="noStrike" kern="1200" baseline="0" dirty="0" smtClean="0">
                <a:solidFill>
                  <a:schemeClr val="tx1"/>
                </a:solidFill>
                <a:latin typeface="Arial" charset="0"/>
                <a:ea typeface="+mn-ea"/>
                <a:cs typeface="+mn-cs"/>
              </a:rPr>
              <a:t>Tool 2 Directions. </a:t>
            </a:r>
            <a:r>
              <a:rPr kumimoji="1" lang="en-US" sz="1200" b="0" i="0" u="none" strike="noStrike" kern="1200" baseline="0" dirty="0" smtClean="0">
                <a:solidFill>
                  <a:schemeClr val="tx1"/>
                </a:solidFill>
                <a:latin typeface="Arial" charset="0"/>
                <a:ea typeface="+mn-ea"/>
                <a:cs typeface="+mn-cs"/>
              </a:rPr>
              <a:t>The Assess planning tool provides short descriptions of typical practices in each of these areas: accommodations, differentiated instruction, and data-driven decision making. The descriptions below Column 1 list practices that are typically at a beginner stage. The descriptions under Column 2 list practices that are progressively more advanced than Level 1 practices. The practices listed under Column 3 are more advanced than Level 2 practices. Each individual or team should read through each row of Level 1-3 descriptors and assess current practices. Some professionals find that they are between Level 1 and 2 or between Level 2 and 3 practices.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Feel free to use the 1-3 scale to best show or describe your current practices for each area. Once you have assessed your current practices for each row and in each of the four overall sections, you can use the Level 2 or 3 descriptors as best practices and goals to strive toward implementing on a consistent basis. For example, if you assess your current practices at a Level 1 in a specific row or area, then your planning priority or goal for instructional improvement would be to consistently strive for the practices described in Level 2. Likewise, if you assess your current practices as a Level 2 in a specific row or area, then your planning priority or goal for instructional improvement would be to consistently strive for the practices described in Level 3. </a:t>
            </a:r>
          </a:p>
          <a:p>
            <a:r>
              <a:rPr kumimoji="1" lang="en-US" sz="1200" b="0" i="0" u="none" strike="noStrike" kern="1200" baseline="0" dirty="0" smtClean="0">
                <a:solidFill>
                  <a:schemeClr val="tx1"/>
                </a:solidFill>
                <a:latin typeface="Arial" charset="0"/>
                <a:ea typeface="+mn-ea"/>
                <a:cs typeface="+mn-cs"/>
              </a:rPr>
              <a:t>Once you have assessed the level of your current practices, use the boxes on the right side of the page to list or briefly describe your planning priorities for the next quarter, semester, or year. Take your top four planning priorities and list them under “Summary Planning Priorities” on page 5 of the Focused Approach Planning Guide. On the right side of Page 5, decide how much time will be spent discussing, implementing, and evaluating this planning priority over the course of a quarter, semester, or academic year. There is space at the bottom of this page for any additional and critical notes that are important to keep track of throughout the Assess process. For example, key stakeholders could be listed who need to be involved in this on-going process or need to be informed of progress that is made in each of the areas of Accommodations, Differentiated Instruction, and/or Data-Drive Decision-Making. </a:t>
            </a:r>
            <a:endParaRPr lang="en-US"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13</a:t>
            </a:fld>
            <a:endParaRPr lang="en-US"/>
          </a:p>
        </p:txBody>
      </p:sp>
    </p:spTree>
    <p:extLst>
      <p:ext uri="{BB962C8B-B14F-4D97-AF65-F5344CB8AC3E}">
        <p14:creationId xmlns:p14="http://schemas.microsoft.com/office/powerpoint/2010/main" val="31487030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0" i="0" u="none" strike="noStrike" kern="1200" baseline="0" dirty="0" smtClean="0">
                <a:solidFill>
                  <a:schemeClr val="tx1"/>
                </a:solidFill>
                <a:latin typeface="Arial" charset="0"/>
                <a:ea typeface="+mn-ea"/>
                <a:cs typeface="+mn-cs"/>
              </a:rPr>
              <a:t>Tool 3: Analyze </a:t>
            </a:r>
          </a:p>
          <a:p>
            <a:r>
              <a:rPr kumimoji="1" lang="en-US" sz="1200" b="0" i="0" u="none" strike="noStrike" kern="1200" baseline="0" dirty="0" smtClean="0">
                <a:solidFill>
                  <a:schemeClr val="tx1"/>
                </a:solidFill>
                <a:latin typeface="Arial" charset="0"/>
                <a:ea typeface="+mn-ea"/>
                <a:cs typeface="+mn-cs"/>
              </a:rPr>
              <a:t>The Analyze tool is designed to analyze how a team, school, or district is managing forward progress as it relates to improving student access to academic content. This planning tool challenges users to look at the critical components (e.g., vision, skills, incentives, resources, focused plan) that are needed for forward progress to occur in instructional and evaluative practices. </a:t>
            </a:r>
          </a:p>
          <a:p>
            <a:endParaRPr kumimoji="1" lang="en-US" sz="1200" b="0" i="0" u="none" strike="noStrike" kern="1200" baseline="0" dirty="0" smtClean="0">
              <a:solidFill>
                <a:schemeClr val="tx1"/>
              </a:solidFill>
              <a:latin typeface="Arial" charset="0"/>
              <a:ea typeface="+mn-ea"/>
              <a:cs typeface="+mn-cs"/>
            </a:endParaRPr>
          </a:p>
          <a:p>
            <a:r>
              <a:rPr kumimoji="1" lang="en-US" sz="1200" b="1" i="1" u="none" strike="noStrike" kern="1200" baseline="0" dirty="0" smtClean="0">
                <a:solidFill>
                  <a:schemeClr val="tx1"/>
                </a:solidFill>
                <a:latin typeface="Arial" charset="0"/>
                <a:ea typeface="+mn-ea"/>
                <a:cs typeface="+mn-cs"/>
              </a:rPr>
              <a:t>Vision </a:t>
            </a:r>
            <a:r>
              <a:rPr kumimoji="1" lang="en-US" sz="1200" b="0" i="0" u="none" strike="noStrike" kern="1200" baseline="0" dirty="0" smtClean="0">
                <a:solidFill>
                  <a:schemeClr val="tx1"/>
                </a:solidFill>
                <a:latin typeface="Arial" charset="0"/>
                <a:ea typeface="+mn-ea"/>
                <a:cs typeface="+mn-cs"/>
              </a:rPr>
              <a:t>refers to having a clearly articulated and written vision statement in place. </a:t>
            </a:r>
            <a:r>
              <a:rPr kumimoji="1" lang="en-US" sz="1200" b="1" i="1" u="none" strike="noStrike" kern="1200" baseline="0" dirty="0" smtClean="0">
                <a:solidFill>
                  <a:schemeClr val="tx1"/>
                </a:solidFill>
                <a:latin typeface="Arial" charset="0"/>
                <a:ea typeface="+mn-ea"/>
                <a:cs typeface="+mn-cs"/>
              </a:rPr>
              <a:t>Skills </a:t>
            </a:r>
            <a:r>
              <a:rPr kumimoji="1" lang="en-US" sz="1200" b="0" i="0" u="none" strike="noStrike" kern="1200" baseline="0" dirty="0" smtClean="0">
                <a:solidFill>
                  <a:schemeClr val="tx1"/>
                </a:solidFill>
                <a:latin typeface="Arial" charset="0"/>
                <a:ea typeface="+mn-ea"/>
                <a:cs typeface="+mn-cs"/>
              </a:rPr>
              <a:t>refer to having instructional staff who are skilled in the areas in which they are expected to teach or work. </a:t>
            </a:r>
            <a:r>
              <a:rPr kumimoji="1" lang="en-US" sz="1200" b="1" i="1" u="none" strike="noStrike" kern="1200" baseline="0" dirty="0" smtClean="0">
                <a:solidFill>
                  <a:schemeClr val="tx1"/>
                </a:solidFill>
                <a:latin typeface="Arial" charset="0"/>
                <a:ea typeface="+mn-ea"/>
                <a:cs typeface="+mn-cs"/>
              </a:rPr>
              <a:t>Incentives </a:t>
            </a:r>
            <a:r>
              <a:rPr kumimoji="1" lang="en-US" sz="1200" b="0" i="0" u="none" strike="noStrike" kern="1200" baseline="0" dirty="0" smtClean="0">
                <a:solidFill>
                  <a:schemeClr val="tx1"/>
                </a:solidFill>
                <a:latin typeface="Arial" charset="0"/>
                <a:ea typeface="+mn-ea"/>
                <a:cs typeface="+mn-cs"/>
              </a:rPr>
              <a:t>refer to a range of items including, recognition, encouragement, planning time, materials, and money. </a:t>
            </a:r>
            <a:r>
              <a:rPr kumimoji="1" lang="en-US" sz="1200" b="1" i="1" u="none" strike="noStrike" kern="1200" baseline="0" dirty="0" smtClean="0">
                <a:solidFill>
                  <a:schemeClr val="tx1"/>
                </a:solidFill>
                <a:latin typeface="Arial" charset="0"/>
                <a:ea typeface="+mn-ea"/>
                <a:cs typeface="+mn-cs"/>
              </a:rPr>
              <a:t>Resources </a:t>
            </a:r>
            <a:r>
              <a:rPr kumimoji="1" lang="en-US" sz="1200" b="0" i="0" u="none" strike="noStrike" kern="1200" baseline="0" dirty="0" smtClean="0">
                <a:solidFill>
                  <a:schemeClr val="tx1"/>
                </a:solidFill>
                <a:latin typeface="Arial" charset="0"/>
                <a:ea typeface="+mn-ea"/>
                <a:cs typeface="+mn-cs"/>
              </a:rPr>
              <a:t>refer to space, equipment, adequate staffing, curriculum, materials, and so on. Finally, a </a:t>
            </a:r>
            <a:r>
              <a:rPr kumimoji="1" lang="en-US" sz="1200" b="1" i="1" u="none" strike="noStrike" kern="1200" baseline="0" dirty="0" smtClean="0">
                <a:solidFill>
                  <a:schemeClr val="tx1"/>
                </a:solidFill>
                <a:latin typeface="Arial" charset="0"/>
                <a:ea typeface="+mn-ea"/>
                <a:cs typeface="+mn-cs"/>
              </a:rPr>
              <a:t>Focused Plan </a:t>
            </a:r>
            <a:r>
              <a:rPr kumimoji="1" lang="en-US" sz="1200" b="0" i="0" u="none" strike="noStrike" kern="1200" baseline="0" dirty="0" smtClean="0">
                <a:solidFill>
                  <a:schemeClr val="tx1"/>
                </a:solidFill>
                <a:latin typeface="Arial" charset="0"/>
                <a:ea typeface="+mn-ea"/>
                <a:cs typeface="+mn-cs"/>
              </a:rPr>
              <a:t>refers to having a clearly articulated and written focused plan of action that involves, and is communicated to, all stakeholders. </a:t>
            </a:r>
          </a:p>
          <a:p>
            <a:r>
              <a:rPr kumimoji="1" lang="en-US" sz="1200" b="0" i="0" u="none" strike="noStrike" kern="1200" baseline="0" dirty="0" smtClean="0">
                <a:solidFill>
                  <a:schemeClr val="tx1"/>
                </a:solidFill>
                <a:latin typeface="Arial" charset="0"/>
                <a:ea typeface="+mn-ea"/>
                <a:cs typeface="+mn-cs"/>
              </a:rPr>
              <a:t>The Analyze framework that this tool uses was developed to enable individuals and teams to take a close look at the components that are in place and to identify those that are missing. The purpose is to remove barriers and expedite forward progress by minimizing anxiety, confusion, frustration, and false starts. </a:t>
            </a:r>
          </a:p>
          <a:p>
            <a:endParaRPr kumimoji="1" lang="en-US" sz="1200" b="0" i="0" u="none" strike="noStrike" kern="1200" baseline="0" dirty="0" smtClean="0">
              <a:solidFill>
                <a:schemeClr val="tx1"/>
              </a:solidFill>
              <a:latin typeface="Arial" charset="0"/>
              <a:ea typeface="+mn-ea"/>
              <a:cs typeface="+mn-cs"/>
            </a:endParaRPr>
          </a:p>
          <a:p>
            <a:r>
              <a:rPr kumimoji="1" lang="en-US" sz="1200" b="1" i="0" u="none" strike="noStrike" kern="1200" baseline="0" dirty="0" smtClean="0">
                <a:solidFill>
                  <a:schemeClr val="tx1"/>
                </a:solidFill>
                <a:latin typeface="Arial" charset="0"/>
                <a:ea typeface="+mn-ea"/>
                <a:cs typeface="+mn-cs"/>
              </a:rPr>
              <a:t>Tool 3 Directions. </a:t>
            </a:r>
            <a:r>
              <a:rPr kumimoji="1" lang="en-US" sz="1200" b="0" i="0" u="none" strike="noStrike" kern="1200" baseline="0" dirty="0" smtClean="0">
                <a:solidFill>
                  <a:schemeClr val="tx1"/>
                </a:solidFill>
                <a:latin typeface="Arial" charset="0"/>
                <a:ea typeface="+mn-ea"/>
                <a:cs typeface="+mn-cs"/>
              </a:rPr>
              <a:t>The first row across the top lists all five components: vision, skills, incentives, resources, and focused plan. When all components are in place, forward progress is being made on your planning priorities. The second row shows what occurs when the vision is missing, but the skills, incentives, resources, and a focused plan are in place. When the vision component is missing, this leads to confusion. Row three shows what happens if the skills are missing, but the vision, incentives, resources, and a focused plan are all in place. When skills are missing, the result is anxiety. The fourth row shows what happens when the incentives are missing, but the vision, skills, resources, and a focused plan are all in place. Without incentives, progress will occur, but it was be slow. Row five shows what occurs when resources are missing, but a vision, skills, incentives, and a focused plan are all in place. Missing resources can lead to frustration. The last row shows that if a focused plan is missing, but vision, skills, incentives, and resources are all in place, that false starts occur. The individual or team will keep starting over and over, and will not be able to make progress. Time and energy will be used up by these false starts. Consequently, all five components must be in place in order for steady forward progress to occur.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Once the analysis has taken place and the missing component(s) have been identified, the planning priorities, as indicated by the missing components, can be delineated. Step two of this tool asks you to list the planning priorities with regard to the component or components which are currently missing and in need of being developed. For example, do you need to develop and communicate a clear vision? Do you need to hire or re-allocate staff in order to have the skills in place to develop and implement a focused plan? Decide on the planning priorities based on the components that are in place and those that are missing.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Step three of this tool focuses on the identification of specific resources and incentives that are missing or that could be added in order to speed up progress. </a:t>
            </a:r>
            <a:endParaRPr lang="en-US"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15</a:t>
            </a:fld>
            <a:endParaRPr lang="en-US"/>
          </a:p>
        </p:txBody>
      </p:sp>
    </p:spTree>
    <p:extLst>
      <p:ext uri="{BB962C8B-B14F-4D97-AF65-F5344CB8AC3E}">
        <p14:creationId xmlns:p14="http://schemas.microsoft.com/office/powerpoint/2010/main" val="25542970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0" i="0" u="none" strike="noStrike" kern="1200" baseline="0" dirty="0" smtClean="0">
                <a:solidFill>
                  <a:schemeClr val="tx1"/>
                </a:solidFill>
                <a:latin typeface="Arial" charset="0"/>
                <a:ea typeface="+mn-ea"/>
                <a:cs typeface="+mn-cs"/>
              </a:rPr>
              <a:t>Tool 4: Review &amp; Refine </a:t>
            </a:r>
          </a:p>
          <a:p>
            <a:r>
              <a:rPr kumimoji="1" lang="en-US" sz="1200" b="0" i="0" u="none" strike="noStrike" kern="1200" baseline="0" dirty="0" smtClean="0">
                <a:solidFill>
                  <a:schemeClr val="tx1"/>
                </a:solidFill>
                <a:latin typeface="Arial" charset="0"/>
                <a:ea typeface="+mn-ea"/>
                <a:cs typeface="+mn-cs"/>
              </a:rPr>
              <a:t>The Review and Refine tool provides a means of collecting and using information for making changes that will help staff more effectively in provide access to academic content. This tool is used to get a clearer picture of the factors that are helping or hindering student access to academic content. The purpose of this tool is to review the current instructional practices and decisions that have guided instruction and evaluation. This tool is also referred to as the “Continue-Stop-Start” tool. It is based on the original work of Douglas Fleming and Barbara Fleming (Fleming, D., &amp; Fleming, B. (no date). </a:t>
            </a:r>
            <a:r>
              <a:rPr kumimoji="1" lang="en-US" sz="1200" b="0" i="1" u="none" strike="noStrike" kern="1200" baseline="0" dirty="0" smtClean="0">
                <a:solidFill>
                  <a:schemeClr val="tx1"/>
                </a:solidFill>
                <a:latin typeface="Arial" charset="0"/>
                <a:ea typeface="+mn-ea"/>
                <a:cs typeface="+mn-cs"/>
              </a:rPr>
              <a:t>School strategies and options. </a:t>
            </a:r>
            <a:r>
              <a:rPr kumimoji="1" lang="en-US" sz="1200" b="0" i="0" u="none" strike="noStrike" kern="1200" baseline="0" dirty="0" smtClean="0">
                <a:solidFill>
                  <a:schemeClr val="tx1"/>
                </a:solidFill>
                <a:latin typeface="Arial" charset="0"/>
                <a:ea typeface="+mn-ea"/>
                <a:cs typeface="+mn-cs"/>
              </a:rPr>
              <a:t>Lunenburg MA: authors.) </a:t>
            </a:r>
          </a:p>
          <a:p>
            <a:endParaRPr kumimoji="1" lang="en-US" sz="1200" b="0" i="0" u="none" strike="noStrike" kern="1200" baseline="0" dirty="0" smtClean="0">
              <a:solidFill>
                <a:schemeClr val="tx1"/>
              </a:solidFill>
              <a:latin typeface="Arial" charset="0"/>
              <a:ea typeface="+mn-ea"/>
              <a:cs typeface="+mn-cs"/>
            </a:endParaRPr>
          </a:p>
          <a:p>
            <a:r>
              <a:rPr kumimoji="1" lang="en-US" sz="1200" b="1" i="0" u="none" strike="noStrike" kern="1200" baseline="0" dirty="0" smtClean="0">
                <a:solidFill>
                  <a:schemeClr val="tx1"/>
                </a:solidFill>
                <a:latin typeface="Arial" charset="0"/>
                <a:ea typeface="+mn-ea"/>
                <a:cs typeface="+mn-cs"/>
              </a:rPr>
              <a:t>Tool 4 Directions. </a:t>
            </a:r>
            <a:r>
              <a:rPr kumimoji="1" lang="en-US" sz="1200" b="0" i="0" u="none" strike="noStrike" kern="1200" baseline="0" dirty="0" smtClean="0">
                <a:solidFill>
                  <a:schemeClr val="tx1"/>
                </a:solidFill>
                <a:latin typeface="Arial" charset="0"/>
                <a:ea typeface="+mn-ea"/>
                <a:cs typeface="+mn-cs"/>
              </a:rPr>
              <a:t>Practices, ideas, and decisions should be listed in the left column under the corresponding headings of data-driven decision-making, differentiated instruction, or effective accommodations. Once the current practices have been listed, the individual or team should review each instructional practice, belief, or decision to discern which ones should be continued because they are effective, which should be stopped because data has shown that they are ineffective, and which new practices, beliefs, and ideas should be started because they show promise. Under the “continue” column, describe each of these practices, beliefs, or ideas that the individual or teams decides should be continued. Under the “stop” column, describe each of these practices, beliefs, or ideas should be stopped because they are not working well. Under the “start” column, describe each of these practices, beliefs, or ideas that show promise and should be started or tried.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The process utilized by this tool is meant to be an ongoing cyclical system by which new ideas, beliefs, and strategies are continually reviewed and refined. Once a new initiative is identified, discuss and describe what you are aiming to accomplish by implementing this initiative. Then, implement the new initiative for a pre-determined length of time. Next, review the data or evidence you have collected to show that this initiative did or did not work effectively. Be sure to use data to drive your decision-making and to review the initiative. Then, based on the evidence, determine which practices you should continue to implement, which should be stopped, and if any new ideas, strategies, or initiatives should be started.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This planning tool utilizes one approach to strategic and reflective inquiry with regard to instructional decision-making. Page 8 of the </a:t>
            </a:r>
            <a:r>
              <a:rPr kumimoji="1" lang="en-US" sz="1200" b="0" i="1" u="none" strike="noStrike" kern="1200" baseline="0" dirty="0" smtClean="0">
                <a:solidFill>
                  <a:schemeClr val="tx1"/>
                </a:solidFill>
                <a:latin typeface="Arial" charset="0"/>
                <a:ea typeface="+mn-ea"/>
                <a:cs typeface="+mn-cs"/>
              </a:rPr>
              <a:t>Planning Guide </a:t>
            </a:r>
            <a:r>
              <a:rPr kumimoji="1" lang="en-US" sz="1200" b="0" i="0" u="none" strike="noStrike" kern="1200" baseline="0" dirty="0" smtClean="0">
                <a:solidFill>
                  <a:schemeClr val="tx1"/>
                </a:solidFill>
                <a:latin typeface="Arial" charset="0"/>
                <a:ea typeface="+mn-ea"/>
                <a:cs typeface="+mn-cs"/>
              </a:rPr>
              <a:t>shows another set of considerations that could be used to discern effective educational practices. You may choose to use either set as you work toward reviewing and refining your current educational practices. The alternate guiding considerations are: (1) This is what we assumed would work; (2) This is what we learned; and, (3) Here is what we will do based on what we learned. These considerations accomplish the same goal of reviewing and refining educational practice. </a:t>
            </a:r>
            <a:endParaRPr lang="en-US"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16</a:t>
            </a:fld>
            <a:endParaRPr lang="en-US"/>
          </a:p>
        </p:txBody>
      </p:sp>
    </p:spTree>
    <p:extLst>
      <p:ext uri="{BB962C8B-B14F-4D97-AF65-F5344CB8AC3E}">
        <p14:creationId xmlns:p14="http://schemas.microsoft.com/office/powerpoint/2010/main" val="2554297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0" i="0" u="none" strike="noStrike" kern="1200" baseline="0" dirty="0" smtClean="0">
                <a:solidFill>
                  <a:schemeClr val="tx1"/>
                </a:solidFill>
                <a:latin typeface="Arial" charset="0"/>
                <a:ea typeface="+mn-ea"/>
                <a:cs typeface="+mn-cs"/>
              </a:rPr>
              <a:t>Tool 5: Plan a Next Step </a:t>
            </a:r>
          </a:p>
          <a:p>
            <a:r>
              <a:rPr kumimoji="1" lang="en-US" sz="1200" b="0" i="0" u="none" strike="noStrike" kern="1200" baseline="0" dirty="0" smtClean="0">
                <a:solidFill>
                  <a:schemeClr val="tx1"/>
                </a:solidFill>
                <a:latin typeface="Arial" charset="0"/>
                <a:ea typeface="+mn-ea"/>
                <a:cs typeface="+mn-cs"/>
              </a:rPr>
              <a:t>The Plan a Next Step tool is the most comprehensive tool in the set, and is designed to pull the information from all of the previous tools together in order to develop a comprehensive plan for implementation. Some of the information entered on the previous planning tools is requested on this tool. </a:t>
            </a:r>
          </a:p>
          <a:p>
            <a:endParaRPr kumimoji="1" lang="en-US" sz="1200" b="0" i="0" u="none" strike="noStrike" kern="1200" baseline="0" dirty="0" smtClean="0">
              <a:solidFill>
                <a:schemeClr val="tx1"/>
              </a:solidFill>
              <a:latin typeface="Arial" charset="0"/>
              <a:ea typeface="+mn-ea"/>
              <a:cs typeface="+mn-cs"/>
            </a:endParaRPr>
          </a:p>
          <a:p>
            <a:r>
              <a:rPr kumimoji="1" lang="en-US" sz="1200" b="1" i="0" u="none" strike="noStrike" kern="1200" baseline="0" dirty="0" smtClean="0">
                <a:solidFill>
                  <a:schemeClr val="tx1"/>
                </a:solidFill>
                <a:latin typeface="Arial" charset="0"/>
                <a:ea typeface="+mn-ea"/>
                <a:cs typeface="+mn-cs"/>
              </a:rPr>
              <a:t>Tool 5 Directions. </a:t>
            </a:r>
            <a:r>
              <a:rPr kumimoji="1" lang="en-US" sz="1200" b="0" i="0" u="none" strike="noStrike" kern="1200" baseline="0" dirty="0" smtClean="0">
                <a:solidFill>
                  <a:schemeClr val="tx1"/>
                </a:solidFill>
                <a:latin typeface="Arial" charset="0"/>
                <a:ea typeface="+mn-ea"/>
                <a:cs typeface="+mn-cs"/>
              </a:rPr>
              <a:t>The first step is to describe “What is Next.” This is the information you already determined when you set your planning priorities. You also may have incorporated some new ideas and strategies that have been presented and learned.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Next is a description of “Why These (Planning Priorities) Are Important.” This step is asking you to describe the critical implications of using this new information or instructional practice in your classroom, school, or district. Remember that you described some implications on Tool 1: Share and Compare.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The next step is “Here’s How it Looks Now.” Go back to Tool 2. Assess by looking at how you rated your current educational practices. Use your current practice ratings (and associated descriptors) to describe your current educational practices in each of the three areas: accommodations, differentiation, and data-driven decision-making.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Next, you will need to describe your planning priorities in more detail under the heading of “Here’s How We Want it to Look in the Future.” Remember that your planning priorities were based on stretching yourselves from your current practices in the Assess framework, into the next level of best practices in accommodations, differentiation, and data-driven decision-making. </a:t>
            </a:r>
          </a:p>
          <a:p>
            <a:r>
              <a:rPr kumimoji="1" lang="en-US" sz="1200" b="0" i="0" u="none" strike="noStrike" kern="1200" baseline="0" dirty="0" smtClean="0">
                <a:solidFill>
                  <a:schemeClr val="tx1"/>
                </a:solidFill>
                <a:latin typeface="Arial" charset="0"/>
                <a:ea typeface="+mn-ea"/>
                <a:cs typeface="+mn-cs"/>
              </a:rPr>
              <a:t>The next step asks that you take the planning priorities and break them down further by setting short-term measurable objectives and listing those under “These are the Steps We Will Take to Get There.” For each short, measurable objective or step, decide who will take the initiative and provide the leadership needed to get this step accomplished. List that person’s name and position in this column. </a:t>
            </a:r>
          </a:p>
          <a:p>
            <a:endParaRPr kumimoji="1" lang="en-US" sz="1200" b="0" i="0" u="none" strike="noStrike" kern="1200" baseline="0" dirty="0" smtClean="0">
              <a:solidFill>
                <a:schemeClr val="tx1"/>
              </a:solidFill>
              <a:latin typeface="Arial" charset="0"/>
              <a:ea typeface="+mn-ea"/>
              <a:cs typeface="+mn-cs"/>
            </a:endParaRPr>
          </a:p>
          <a:p>
            <a:r>
              <a:rPr kumimoji="1" lang="en-US" sz="1200" b="0" i="0" u="none" strike="noStrike" kern="1200" baseline="0" dirty="0" smtClean="0">
                <a:solidFill>
                  <a:schemeClr val="tx1"/>
                </a:solidFill>
                <a:latin typeface="Arial" charset="0"/>
                <a:ea typeface="+mn-ea"/>
                <a:cs typeface="+mn-cs"/>
              </a:rPr>
              <a:t>Finally, set a timeline for accomplishing each of the short-term objectives or steps that will lead to the larger, measurable goal or planning priority. Using a specific timeline helps to keep individuals as well as the team accountable for making forward progress on these agreed upon planning priorities. </a:t>
            </a:r>
            <a:endParaRPr lang="en-US"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17</a:t>
            </a:fld>
            <a:endParaRPr lang="en-US"/>
          </a:p>
        </p:txBody>
      </p:sp>
    </p:spTree>
    <p:extLst>
      <p:ext uri="{BB962C8B-B14F-4D97-AF65-F5344CB8AC3E}">
        <p14:creationId xmlns:p14="http://schemas.microsoft.com/office/powerpoint/2010/main" val="2554297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0" i="0" u="none" strike="noStrike" kern="1200" baseline="0" dirty="0" smtClean="0">
                <a:solidFill>
                  <a:schemeClr val="tx1"/>
                </a:solidFill>
                <a:latin typeface="Arial" charset="0"/>
                <a:ea typeface="+mn-ea"/>
                <a:cs typeface="+mn-cs"/>
              </a:rPr>
              <a:t>Tool 6: Network </a:t>
            </a:r>
          </a:p>
          <a:p>
            <a:r>
              <a:rPr kumimoji="1" lang="en-US" sz="1200" b="0" i="0" u="none" strike="noStrike" kern="1200" baseline="0" dirty="0" smtClean="0">
                <a:solidFill>
                  <a:schemeClr val="tx1"/>
                </a:solidFill>
                <a:latin typeface="Arial" charset="0"/>
                <a:ea typeface="+mn-ea"/>
                <a:cs typeface="+mn-cs"/>
              </a:rPr>
              <a:t>Educators need time to share and observe effective practices with other educators. The Network tool is designed to capture information and collegial expertise across the buildings, schools, and districts. </a:t>
            </a:r>
          </a:p>
          <a:p>
            <a:endParaRPr kumimoji="1" lang="en-US" sz="1200" b="0" i="0" u="none" strike="noStrike" kern="1200" baseline="0" dirty="0" smtClean="0">
              <a:solidFill>
                <a:schemeClr val="tx1"/>
              </a:solidFill>
              <a:latin typeface="Arial" charset="0"/>
              <a:ea typeface="+mn-ea"/>
              <a:cs typeface="+mn-cs"/>
            </a:endParaRPr>
          </a:p>
          <a:p>
            <a:r>
              <a:rPr kumimoji="1" lang="en-US" sz="1200" b="1" i="0" u="none" strike="noStrike" kern="1200" baseline="0" dirty="0" smtClean="0">
                <a:solidFill>
                  <a:schemeClr val="tx1"/>
                </a:solidFill>
                <a:latin typeface="Arial" charset="0"/>
                <a:ea typeface="+mn-ea"/>
                <a:cs typeface="+mn-cs"/>
              </a:rPr>
              <a:t>Tool 6 Directions. </a:t>
            </a:r>
            <a:r>
              <a:rPr kumimoji="1" lang="en-US" sz="1200" b="0" i="0" u="none" strike="noStrike" kern="1200" baseline="0" dirty="0" smtClean="0">
                <a:solidFill>
                  <a:schemeClr val="tx1"/>
                </a:solidFill>
                <a:latin typeface="Arial" charset="0"/>
                <a:ea typeface="+mn-ea"/>
                <a:cs typeface="+mn-cs"/>
              </a:rPr>
              <a:t>You can use this planning tool to jot down the names of new colleagues, their professional expertise, and their contact information. When your planning priorities indicate the need to look outside for additional expertise for staff development, instructional modeling, or curriculum ideas, you can refer back to the collegial expertise you have gathered on this planning tool. </a:t>
            </a:r>
            <a:endParaRPr lang="en-US"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18</a:t>
            </a:fld>
            <a:endParaRPr lang="en-US"/>
          </a:p>
        </p:txBody>
      </p:sp>
    </p:spTree>
    <p:extLst>
      <p:ext uri="{BB962C8B-B14F-4D97-AF65-F5344CB8AC3E}">
        <p14:creationId xmlns:p14="http://schemas.microsoft.com/office/powerpoint/2010/main" val="2554297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2632EC-19FC-4281-A7CD-FBBF5FD7D263}" type="slidenum">
              <a:rPr lang="en-US"/>
              <a:pPr/>
              <a:t>19</a:t>
            </a:fld>
            <a:endParaRPr lang="en-US"/>
          </a:p>
        </p:txBody>
      </p:sp>
      <p:sp>
        <p:nvSpPr>
          <p:cNvPr id="453634" name="Rectangle 2"/>
          <p:cNvSpPr>
            <a:spLocks noGrp="1" noRot="1" noChangeAspect="1" noChangeArrowheads="1" noTextEdit="1"/>
          </p:cNvSpPr>
          <p:nvPr>
            <p:ph type="sldImg"/>
          </p:nvPr>
        </p:nvSpPr>
        <p:spPr>
          <a:xfrm>
            <a:off x="1181100" y="696913"/>
            <a:ext cx="4648200" cy="3486150"/>
          </a:xfrm>
          <a:ln/>
        </p:spPr>
      </p:sp>
      <p:sp>
        <p:nvSpPr>
          <p:cNvPr id="453635" name="Rectangle 3"/>
          <p:cNvSpPr>
            <a:spLocks noGrp="1" noChangeArrowheads="1"/>
          </p:cNvSpPr>
          <p:nvPr>
            <p:ph type="body" idx="1"/>
          </p:nvPr>
        </p:nvSpPr>
        <p:spPr>
          <a:xfrm>
            <a:off x="701675" y="4416425"/>
            <a:ext cx="5607050" cy="4183063"/>
          </a:xfrm>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2632EC-19FC-4281-A7CD-FBBF5FD7D263}" type="slidenum">
              <a:rPr lang="en-US"/>
              <a:pPr/>
              <a:t>20</a:t>
            </a:fld>
            <a:endParaRPr lang="en-US"/>
          </a:p>
        </p:txBody>
      </p:sp>
      <p:sp>
        <p:nvSpPr>
          <p:cNvPr id="453634" name="Rectangle 2"/>
          <p:cNvSpPr>
            <a:spLocks noGrp="1" noRot="1" noChangeAspect="1" noChangeArrowheads="1" noTextEdit="1"/>
          </p:cNvSpPr>
          <p:nvPr>
            <p:ph type="sldImg"/>
          </p:nvPr>
        </p:nvSpPr>
        <p:spPr>
          <a:xfrm>
            <a:off x="1181100" y="696913"/>
            <a:ext cx="4648200" cy="3486150"/>
          </a:xfrm>
          <a:ln/>
        </p:spPr>
      </p:sp>
      <p:sp>
        <p:nvSpPr>
          <p:cNvPr id="453635" name="Rectangle 3"/>
          <p:cNvSpPr>
            <a:spLocks noGrp="1" noChangeArrowheads="1"/>
          </p:cNvSpPr>
          <p:nvPr>
            <p:ph type="body" idx="1"/>
          </p:nvPr>
        </p:nvSpPr>
        <p:spPr>
          <a:xfrm>
            <a:off x="701675" y="4416425"/>
            <a:ext cx="5607050" cy="4183063"/>
          </a:xfrm>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1639BB-4E7D-417F-B72D-F4B64FEBF66E}" type="slidenum">
              <a:rPr lang="en-US"/>
              <a:pPr/>
              <a:t>2</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2632EC-19FC-4281-A7CD-FBBF5FD7D263}" type="slidenum">
              <a:rPr lang="en-US"/>
              <a:pPr/>
              <a:t>21</a:t>
            </a:fld>
            <a:endParaRPr lang="en-US"/>
          </a:p>
        </p:txBody>
      </p:sp>
      <p:sp>
        <p:nvSpPr>
          <p:cNvPr id="453634" name="Rectangle 2"/>
          <p:cNvSpPr>
            <a:spLocks noGrp="1" noRot="1" noChangeAspect="1" noChangeArrowheads="1" noTextEdit="1"/>
          </p:cNvSpPr>
          <p:nvPr>
            <p:ph type="sldImg"/>
          </p:nvPr>
        </p:nvSpPr>
        <p:spPr>
          <a:xfrm>
            <a:off x="1181100" y="696913"/>
            <a:ext cx="4648200" cy="3486150"/>
          </a:xfrm>
          <a:ln/>
        </p:spPr>
      </p:sp>
      <p:sp>
        <p:nvSpPr>
          <p:cNvPr id="453635" name="Rectangle 3"/>
          <p:cNvSpPr>
            <a:spLocks noGrp="1" noChangeArrowheads="1"/>
          </p:cNvSpPr>
          <p:nvPr>
            <p:ph type="body" idx="1"/>
          </p:nvPr>
        </p:nvSpPr>
        <p:spPr>
          <a:xfrm>
            <a:off x="701675" y="4416425"/>
            <a:ext cx="5607050" cy="4183063"/>
          </a:xfrm>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2632EC-19FC-4281-A7CD-FBBF5FD7D263}" type="slidenum">
              <a:rPr lang="en-US"/>
              <a:pPr/>
              <a:t>22</a:t>
            </a:fld>
            <a:endParaRPr lang="en-US"/>
          </a:p>
        </p:txBody>
      </p:sp>
      <p:sp>
        <p:nvSpPr>
          <p:cNvPr id="453634" name="Rectangle 2"/>
          <p:cNvSpPr>
            <a:spLocks noGrp="1" noRot="1" noChangeAspect="1" noChangeArrowheads="1" noTextEdit="1"/>
          </p:cNvSpPr>
          <p:nvPr>
            <p:ph type="sldImg"/>
          </p:nvPr>
        </p:nvSpPr>
        <p:spPr>
          <a:xfrm>
            <a:off x="1181100" y="696913"/>
            <a:ext cx="4648200" cy="3486150"/>
          </a:xfrm>
          <a:ln/>
        </p:spPr>
      </p:sp>
      <p:sp>
        <p:nvSpPr>
          <p:cNvPr id="453635" name="Rectangle 3"/>
          <p:cNvSpPr>
            <a:spLocks noGrp="1" noChangeArrowheads="1"/>
          </p:cNvSpPr>
          <p:nvPr>
            <p:ph type="body" idx="1"/>
          </p:nvPr>
        </p:nvSpPr>
        <p:spPr>
          <a:xfrm>
            <a:off x="701675" y="4416425"/>
            <a:ext cx="5607050" cy="4183063"/>
          </a:xfrm>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ED294E-F46E-41B4-A066-1982F0A8BF27}" type="slidenum">
              <a:rPr lang="en-US"/>
              <a:pPr/>
              <a:t>23</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0B0C66-94D3-424D-8E28-A06E02BB17EB}" type="slidenum">
              <a:rPr lang="en-US"/>
              <a:pPr/>
              <a:t>3</a:t>
            </a:fld>
            <a:endParaRPr lang="en-US"/>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5CFD27-FB40-4778-B5D3-FC4BCA0CD4E3}" type="slidenum">
              <a:rPr lang="en-US"/>
              <a:pPr/>
              <a:t>4</a:t>
            </a:fld>
            <a:endParaRPr lang="en-US"/>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p:txBody>
          <a:bodyPr/>
          <a:lstStyle/>
          <a:p>
            <a:r>
              <a:rPr lang="en-US" dirty="0" smtClean="0"/>
              <a:t>Retrieved November 2,</a:t>
            </a:r>
            <a:r>
              <a:rPr lang="en-US" baseline="0" dirty="0" smtClean="0"/>
              <a:t> 2012  from </a:t>
            </a:r>
            <a:r>
              <a:rPr lang="en-US" dirty="0" smtClean="0"/>
              <a:t>http://www.cec.sped.org/Content/NavigationMenu/NewsIssues/TeachingLearningCenter/ProfessionalPracticeTopicsInfo/Inclusion/default.htm</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F22A95-45F5-41F3-993B-8E41E06D48CD}" type="slidenum">
              <a:rPr lang="en-US"/>
              <a:pPr/>
              <a:t>5</a:t>
            </a:fld>
            <a:endParaRPr lang="en-US"/>
          </a:p>
        </p:txBody>
      </p:sp>
      <p:sp>
        <p:nvSpPr>
          <p:cNvPr id="295938" name="Rectangle 2"/>
          <p:cNvSpPr>
            <a:spLocks noGrp="1" noRot="1" noChangeAspect="1" noChangeArrowheads="1" noTextEdit="1"/>
          </p:cNvSpPr>
          <p:nvPr>
            <p:ph type="sldImg"/>
          </p:nvPr>
        </p:nvSpPr>
        <p:spPr>
          <a:xfrm>
            <a:off x="1181100" y="696913"/>
            <a:ext cx="4648200" cy="3486150"/>
          </a:xfrm>
          <a:ln/>
        </p:spPr>
      </p:sp>
      <p:sp>
        <p:nvSpPr>
          <p:cNvPr id="295939" name="Rectangle 3"/>
          <p:cNvSpPr>
            <a:spLocks noGrp="1" noChangeArrowheads="1"/>
          </p:cNvSpPr>
          <p:nvPr>
            <p:ph type="body" idx="1"/>
          </p:nvPr>
        </p:nvSpPr>
        <p:spPr>
          <a:xfrm>
            <a:off x="701675" y="4416425"/>
            <a:ext cx="5607050" cy="4183063"/>
          </a:xfrm>
        </p:spPr>
        <p:txBody>
          <a:bodyPr/>
          <a:lstStyle/>
          <a:p>
            <a:pPr>
              <a:buFontTx/>
              <a:buChar char="•"/>
            </a:pPr>
            <a:r>
              <a:rPr lang="en-US" dirty="0" smtClean="0"/>
              <a:t>In </a:t>
            </a:r>
            <a:r>
              <a:rPr lang="en-US" dirty="0"/>
              <a:t>the </a:t>
            </a:r>
            <a:r>
              <a:rPr lang="en-US" b="1" dirty="0"/>
              <a:t>consultant model</a:t>
            </a:r>
            <a:r>
              <a:rPr lang="en-US" dirty="0"/>
              <a:t>, the special educator serves as a consultant to the general educator in areas pertaining to curriculum adaptation, skills remediation, and assessment modification. </a:t>
            </a:r>
          </a:p>
          <a:p>
            <a:pPr>
              <a:buFontTx/>
              <a:buChar char="•"/>
            </a:pPr>
            <a:r>
              <a:rPr lang="en-US" dirty="0"/>
              <a:t>The </a:t>
            </a:r>
            <a:r>
              <a:rPr lang="en-US" b="1" dirty="0"/>
              <a:t>coaching model</a:t>
            </a:r>
            <a:r>
              <a:rPr lang="en-US" dirty="0"/>
              <a:t> involves the special and general educators taking turns coaching each other in areas of the curriculum and pedagogy in which they are the acknowledged experts. </a:t>
            </a:r>
          </a:p>
          <a:p>
            <a:pPr>
              <a:buFontTx/>
              <a:buChar char="•"/>
            </a:pPr>
            <a:r>
              <a:rPr lang="en-US" dirty="0"/>
              <a:t>The </a:t>
            </a:r>
            <a:r>
              <a:rPr lang="en-US" b="1" dirty="0"/>
              <a:t>collaborative (or teaming) model</a:t>
            </a:r>
            <a:r>
              <a:rPr lang="en-US" dirty="0"/>
              <a:t> incorporates equitable sharing of lesson planning, implementation, and assessment. This model is increasingly becoming recommended as the preferred model by researchers, particularly because of its efficacy in valuing the contributions of both teachers through task and responsibility sharing. </a:t>
            </a:r>
            <a:br>
              <a:rPr lang="en-US" dirty="0"/>
            </a:b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F22A95-45F5-41F3-993B-8E41E06D48CD}" type="slidenum">
              <a:rPr lang="en-US"/>
              <a:pPr/>
              <a:t>6</a:t>
            </a:fld>
            <a:endParaRPr lang="en-US"/>
          </a:p>
        </p:txBody>
      </p:sp>
      <p:sp>
        <p:nvSpPr>
          <p:cNvPr id="295938" name="Rectangle 2"/>
          <p:cNvSpPr>
            <a:spLocks noGrp="1" noRot="1" noChangeAspect="1" noChangeArrowheads="1" noTextEdit="1"/>
          </p:cNvSpPr>
          <p:nvPr>
            <p:ph type="sldImg"/>
          </p:nvPr>
        </p:nvSpPr>
        <p:spPr>
          <a:xfrm>
            <a:off x="1181100" y="696913"/>
            <a:ext cx="4648200" cy="3486150"/>
          </a:xfrm>
          <a:ln/>
        </p:spPr>
      </p:sp>
      <p:sp>
        <p:nvSpPr>
          <p:cNvPr id="295939" name="Rectangle 3"/>
          <p:cNvSpPr>
            <a:spLocks noGrp="1" noChangeArrowheads="1"/>
          </p:cNvSpPr>
          <p:nvPr>
            <p:ph type="body" idx="1"/>
          </p:nvPr>
        </p:nvSpPr>
        <p:spPr>
          <a:xfrm>
            <a:off x="701675" y="4416425"/>
            <a:ext cx="5607050" cy="4183063"/>
          </a:xfrm>
        </p:spPr>
        <p:txBody>
          <a:bodyPr/>
          <a:lstStyle/>
          <a:p>
            <a:pPr>
              <a:buFontTx/>
              <a:buNone/>
            </a:pPr>
            <a:r>
              <a:rPr lang="en-US" dirty="0"/>
              <a:t/>
            </a:r>
            <a:br>
              <a:rPr lang="en-US" dirty="0"/>
            </a:br>
            <a:r>
              <a:rPr lang="en-US" dirty="0" smtClean="0"/>
              <a:t>Bui, X., Quirk, C., </a:t>
            </a:r>
            <a:r>
              <a:rPr lang="en-US" dirty="0" err="1" smtClean="0"/>
              <a:t>Almazan</a:t>
            </a:r>
            <a:r>
              <a:rPr lang="en-US" dirty="0" smtClean="0"/>
              <a:t>, S., &amp; </a:t>
            </a:r>
            <a:r>
              <a:rPr lang="en-US" dirty="0" err="1" smtClean="0"/>
              <a:t>Valenti</a:t>
            </a:r>
            <a:r>
              <a:rPr lang="en-US" dirty="0" smtClean="0"/>
              <a:t>,</a:t>
            </a:r>
            <a:r>
              <a:rPr lang="en-US" baseline="0" dirty="0" smtClean="0"/>
              <a:t> M. Inclusive Education Research &amp; Practice. (2010).  Maryland Coalition for Inclusive Education.</a:t>
            </a:r>
          </a:p>
          <a:p>
            <a:pPr>
              <a:buFontTx/>
              <a:buNone/>
            </a:pPr>
            <a:endParaRPr lang="en-US" baseline="0" dirty="0" smtClean="0"/>
          </a:p>
          <a:p>
            <a:pPr>
              <a:buFontTx/>
              <a:buNone/>
            </a:pPr>
            <a:r>
              <a:rPr lang="en-US" baseline="0" dirty="0" smtClean="0"/>
              <a:t>Retrieved November 1, 2012 from http://www.mcie.org/usermedia/application/6/inclusion_works_final.pdf</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F22A95-45F5-41F3-993B-8E41E06D48CD}" type="slidenum">
              <a:rPr lang="en-US"/>
              <a:pPr/>
              <a:t>7</a:t>
            </a:fld>
            <a:endParaRPr lang="en-US"/>
          </a:p>
        </p:txBody>
      </p:sp>
      <p:sp>
        <p:nvSpPr>
          <p:cNvPr id="295938" name="Rectangle 2"/>
          <p:cNvSpPr>
            <a:spLocks noGrp="1" noRot="1" noChangeAspect="1" noChangeArrowheads="1" noTextEdit="1"/>
          </p:cNvSpPr>
          <p:nvPr>
            <p:ph type="sldImg"/>
          </p:nvPr>
        </p:nvSpPr>
        <p:spPr>
          <a:xfrm>
            <a:off x="1181100" y="696913"/>
            <a:ext cx="4648200" cy="3486150"/>
          </a:xfrm>
          <a:ln/>
        </p:spPr>
      </p:sp>
      <p:sp>
        <p:nvSpPr>
          <p:cNvPr id="295939" name="Rectangle 3"/>
          <p:cNvSpPr>
            <a:spLocks noGrp="1" noChangeArrowheads="1"/>
          </p:cNvSpPr>
          <p:nvPr>
            <p:ph type="body" idx="1"/>
          </p:nvPr>
        </p:nvSpPr>
        <p:spPr>
          <a:xfrm>
            <a:off x="701675" y="4416425"/>
            <a:ext cx="5607050" cy="4183063"/>
          </a:xfrm>
        </p:spPr>
        <p:txBody>
          <a:bodyPr/>
          <a:lstStyle/>
          <a:p>
            <a:pPr>
              <a:buFontTx/>
              <a:buNone/>
            </a:pPr>
            <a:r>
              <a:rPr lang="en-US" i="1" dirty="0" smtClean="0"/>
              <a:t>Rationale for and Research on Inclusive Education</a:t>
            </a:r>
            <a:r>
              <a:rPr lang="en-US" dirty="0" smtClean="0"/>
              <a:t>. National Center on Inclusive Education.</a:t>
            </a:r>
          </a:p>
          <a:p>
            <a:pPr>
              <a:buFontTx/>
              <a:buNone/>
            </a:pPr>
            <a:endParaRPr lang="en-US" dirty="0" smtClean="0"/>
          </a:p>
          <a:p>
            <a:pPr>
              <a:buFontTx/>
              <a:buNone/>
            </a:pPr>
            <a:r>
              <a:rPr lang="en-US" dirty="0" smtClean="0"/>
              <a:t>Retrieved November 1, 2012 from http://www.iod.unh.edu/NCIE/Research%20Document%20Long.pdf</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copy of </a:t>
            </a:r>
            <a:r>
              <a:rPr lang="en-US" i="1" dirty="0" smtClean="0"/>
              <a:t>Lessons Learned in Focusing on the Performance of Students with Disabilities (</a:t>
            </a:r>
            <a:r>
              <a:rPr lang="en-US" i="0" dirty="0" smtClean="0"/>
              <a:t>September 26, 2012) is</a:t>
            </a:r>
            <a:r>
              <a:rPr lang="en-US" i="0" baseline="0" dirty="0" smtClean="0"/>
              <a:t> available for downloading from:</a:t>
            </a:r>
          </a:p>
          <a:p>
            <a:r>
              <a:rPr lang="en-US" i="1" dirty="0" smtClean="0"/>
              <a:t>http://www.edresourcesohio.org/index.php?slug=2012-conference-handouts</a:t>
            </a:r>
            <a:endParaRPr lang="en-US" i="1"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8</a:t>
            </a:fld>
            <a:endParaRPr lang="en-US"/>
          </a:p>
        </p:txBody>
      </p:sp>
    </p:spTree>
    <p:extLst>
      <p:ext uri="{BB962C8B-B14F-4D97-AF65-F5344CB8AC3E}">
        <p14:creationId xmlns:p14="http://schemas.microsoft.com/office/powerpoint/2010/main" val="2279226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copy of </a:t>
            </a:r>
            <a:r>
              <a:rPr lang="en-US" i="1" dirty="0" smtClean="0"/>
              <a:t>Lessons Learned in Focusing on the Performance of Students with </a:t>
            </a:r>
            <a:r>
              <a:rPr lang="en-US" i="1" smtClean="0"/>
              <a:t>Disabilities (</a:t>
            </a:r>
            <a:r>
              <a:rPr lang="en-US" i="0" smtClean="0"/>
              <a:t>September </a:t>
            </a:r>
            <a:r>
              <a:rPr lang="en-US" i="0" dirty="0" smtClean="0"/>
              <a:t>26, 2012) is</a:t>
            </a:r>
            <a:r>
              <a:rPr lang="en-US" i="0" baseline="0" dirty="0" smtClean="0"/>
              <a:t> available for downloading from:</a:t>
            </a:r>
          </a:p>
          <a:p>
            <a:r>
              <a:rPr lang="en-US" i="1" dirty="0" smtClean="0"/>
              <a:t>http://www.edresourcesohio.org/index.php?slug=2012-conference-handouts</a:t>
            </a:r>
            <a:endParaRPr lang="en-US" i="1" dirty="0"/>
          </a:p>
        </p:txBody>
      </p:sp>
      <p:sp>
        <p:nvSpPr>
          <p:cNvPr id="4" name="Slide Number Placeholder 3"/>
          <p:cNvSpPr>
            <a:spLocks noGrp="1"/>
          </p:cNvSpPr>
          <p:nvPr>
            <p:ph type="sldNum" sz="quarter" idx="10"/>
          </p:nvPr>
        </p:nvSpPr>
        <p:spPr/>
        <p:txBody>
          <a:bodyPr/>
          <a:lstStyle/>
          <a:p>
            <a:fld id="{DCA016B7-2503-4F8A-A884-83BA225FFB0A}" type="slidenum">
              <a:rPr lang="en-US" smtClean="0"/>
              <a:pPr/>
              <a:t>9</a:t>
            </a:fld>
            <a:endParaRPr lang="en-US"/>
          </a:p>
        </p:txBody>
      </p:sp>
    </p:spTree>
    <p:extLst>
      <p:ext uri="{BB962C8B-B14F-4D97-AF65-F5344CB8AC3E}">
        <p14:creationId xmlns:p14="http://schemas.microsoft.com/office/powerpoint/2010/main" val="2279226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30050" name="Group 1026"/>
          <p:cNvGrpSpPr>
            <a:grpSpLocks/>
          </p:cNvGrpSpPr>
          <p:nvPr/>
        </p:nvGrpSpPr>
        <p:grpSpPr bwMode="auto">
          <a:xfrm>
            <a:off x="0" y="0"/>
            <a:ext cx="1085850" cy="6854825"/>
            <a:chOff x="0" y="0"/>
            <a:chExt cx="684" cy="4318"/>
          </a:xfrm>
        </p:grpSpPr>
        <p:sp>
          <p:nvSpPr>
            <p:cNvPr id="130051" name="Rectangle 1027"/>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0052" name="Group 1028"/>
            <p:cNvGrpSpPr>
              <a:grpSpLocks/>
            </p:cNvGrpSpPr>
            <p:nvPr/>
          </p:nvGrpSpPr>
          <p:grpSpPr bwMode="auto">
            <a:xfrm>
              <a:off x="48" y="103"/>
              <a:ext cx="96" cy="4126"/>
              <a:chOff x="48" y="103"/>
              <a:chExt cx="96" cy="4126"/>
            </a:xfrm>
          </p:grpSpPr>
          <p:sp>
            <p:nvSpPr>
              <p:cNvPr id="130053" name="Rectangle 1029"/>
              <p:cNvSpPr>
                <a:spLocks noChangeArrowheads="1"/>
              </p:cNvSpPr>
              <p:nvPr/>
            </p:nvSpPr>
            <p:spPr bwMode="auto">
              <a:xfrm>
                <a:off x="48" y="1105"/>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54" name="Rectangle 1030"/>
              <p:cNvSpPr>
                <a:spLocks noChangeArrowheads="1"/>
              </p:cNvSpPr>
              <p:nvPr/>
            </p:nvSpPr>
            <p:spPr bwMode="auto">
              <a:xfrm>
                <a:off x="48" y="1250"/>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55" name="Rectangle 1031"/>
              <p:cNvSpPr>
                <a:spLocks noChangeArrowheads="1"/>
              </p:cNvSpPr>
              <p:nvPr/>
            </p:nvSpPr>
            <p:spPr bwMode="auto">
              <a:xfrm>
                <a:off x="48" y="1393"/>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56" name="Rectangle 1032"/>
              <p:cNvSpPr>
                <a:spLocks noChangeArrowheads="1"/>
              </p:cNvSpPr>
              <p:nvPr/>
            </p:nvSpPr>
            <p:spPr bwMode="auto">
              <a:xfrm>
                <a:off x="48" y="1538"/>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57" name="Rectangle 1033"/>
              <p:cNvSpPr>
                <a:spLocks noChangeArrowheads="1"/>
              </p:cNvSpPr>
              <p:nvPr/>
            </p:nvSpPr>
            <p:spPr bwMode="auto">
              <a:xfrm>
                <a:off x="48" y="1683"/>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58" name="Rectangle 1034"/>
              <p:cNvSpPr>
                <a:spLocks noChangeArrowheads="1"/>
              </p:cNvSpPr>
              <p:nvPr/>
            </p:nvSpPr>
            <p:spPr bwMode="auto">
              <a:xfrm>
                <a:off x="48" y="1826"/>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59" name="Rectangle 1035"/>
              <p:cNvSpPr>
                <a:spLocks noChangeArrowheads="1"/>
              </p:cNvSpPr>
              <p:nvPr/>
            </p:nvSpPr>
            <p:spPr bwMode="auto">
              <a:xfrm>
                <a:off x="48" y="1971"/>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0" name="Rectangle 1036"/>
              <p:cNvSpPr>
                <a:spLocks noChangeArrowheads="1"/>
              </p:cNvSpPr>
              <p:nvPr/>
            </p:nvSpPr>
            <p:spPr bwMode="auto">
              <a:xfrm>
                <a:off x="48" y="2116"/>
                <a:ext cx="96" cy="94"/>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1" name="Rectangle 1037"/>
              <p:cNvSpPr>
                <a:spLocks noChangeArrowheads="1"/>
              </p:cNvSpPr>
              <p:nvPr/>
            </p:nvSpPr>
            <p:spPr bwMode="auto">
              <a:xfrm>
                <a:off x="48" y="2259"/>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2" name="Rectangle 1038"/>
              <p:cNvSpPr>
                <a:spLocks noChangeArrowheads="1"/>
              </p:cNvSpPr>
              <p:nvPr/>
            </p:nvSpPr>
            <p:spPr bwMode="auto">
              <a:xfrm>
                <a:off x="48" y="2404"/>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3" name="Rectangle 1039"/>
              <p:cNvSpPr>
                <a:spLocks noChangeArrowheads="1"/>
              </p:cNvSpPr>
              <p:nvPr/>
            </p:nvSpPr>
            <p:spPr bwMode="auto">
              <a:xfrm>
                <a:off x="48" y="2549"/>
                <a:ext cx="96" cy="94"/>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4" name="Rectangle 1040"/>
              <p:cNvSpPr>
                <a:spLocks noChangeArrowheads="1"/>
              </p:cNvSpPr>
              <p:nvPr/>
            </p:nvSpPr>
            <p:spPr bwMode="auto">
              <a:xfrm>
                <a:off x="48" y="2691"/>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5" name="Rectangle 1041"/>
              <p:cNvSpPr>
                <a:spLocks noChangeArrowheads="1"/>
              </p:cNvSpPr>
              <p:nvPr/>
            </p:nvSpPr>
            <p:spPr bwMode="auto">
              <a:xfrm>
                <a:off x="48" y="2836"/>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6" name="Rectangle 1042"/>
              <p:cNvSpPr>
                <a:spLocks noChangeArrowheads="1"/>
              </p:cNvSpPr>
              <p:nvPr/>
            </p:nvSpPr>
            <p:spPr bwMode="auto">
              <a:xfrm>
                <a:off x="48" y="2979"/>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7" name="Rectangle 1043"/>
              <p:cNvSpPr>
                <a:spLocks noChangeArrowheads="1"/>
              </p:cNvSpPr>
              <p:nvPr/>
            </p:nvSpPr>
            <p:spPr bwMode="auto">
              <a:xfrm>
                <a:off x="48" y="3124"/>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8" name="Rectangle 1044"/>
              <p:cNvSpPr>
                <a:spLocks noChangeArrowheads="1"/>
              </p:cNvSpPr>
              <p:nvPr/>
            </p:nvSpPr>
            <p:spPr bwMode="auto">
              <a:xfrm>
                <a:off x="48" y="3269"/>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69" name="Rectangle 1045"/>
              <p:cNvSpPr>
                <a:spLocks noChangeArrowheads="1"/>
              </p:cNvSpPr>
              <p:nvPr/>
            </p:nvSpPr>
            <p:spPr bwMode="auto">
              <a:xfrm>
                <a:off x="48" y="3412"/>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0" name="Rectangle 1046"/>
              <p:cNvSpPr>
                <a:spLocks noChangeArrowheads="1"/>
              </p:cNvSpPr>
              <p:nvPr/>
            </p:nvSpPr>
            <p:spPr bwMode="auto">
              <a:xfrm>
                <a:off x="48" y="3557"/>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1" name="Rectangle 1047"/>
              <p:cNvSpPr>
                <a:spLocks noChangeArrowheads="1"/>
              </p:cNvSpPr>
              <p:nvPr/>
            </p:nvSpPr>
            <p:spPr bwMode="auto">
              <a:xfrm>
                <a:off x="48" y="3702"/>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2" name="Rectangle 1048"/>
              <p:cNvSpPr>
                <a:spLocks noChangeArrowheads="1"/>
              </p:cNvSpPr>
              <p:nvPr/>
            </p:nvSpPr>
            <p:spPr bwMode="auto">
              <a:xfrm>
                <a:off x="48" y="3845"/>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3" name="Rectangle 1049"/>
              <p:cNvSpPr>
                <a:spLocks noChangeArrowheads="1"/>
              </p:cNvSpPr>
              <p:nvPr/>
            </p:nvSpPr>
            <p:spPr bwMode="auto">
              <a:xfrm>
                <a:off x="48" y="3990"/>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4" name="Rectangle 1050"/>
              <p:cNvSpPr>
                <a:spLocks noChangeArrowheads="1"/>
              </p:cNvSpPr>
              <p:nvPr/>
            </p:nvSpPr>
            <p:spPr bwMode="auto">
              <a:xfrm>
                <a:off x="48" y="4134"/>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5" name="Rectangle 1051"/>
              <p:cNvSpPr>
                <a:spLocks noChangeArrowheads="1"/>
              </p:cNvSpPr>
              <p:nvPr/>
            </p:nvSpPr>
            <p:spPr bwMode="auto">
              <a:xfrm>
                <a:off x="48" y="103"/>
                <a:ext cx="96" cy="94"/>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6" name="Rectangle 1052"/>
              <p:cNvSpPr>
                <a:spLocks noChangeArrowheads="1"/>
              </p:cNvSpPr>
              <p:nvPr/>
            </p:nvSpPr>
            <p:spPr bwMode="auto">
              <a:xfrm>
                <a:off x="48" y="246"/>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7" name="Rectangle 1053"/>
              <p:cNvSpPr>
                <a:spLocks noChangeArrowheads="1"/>
              </p:cNvSpPr>
              <p:nvPr/>
            </p:nvSpPr>
            <p:spPr bwMode="auto">
              <a:xfrm>
                <a:off x="48" y="391"/>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8" name="Rectangle 1054"/>
              <p:cNvSpPr>
                <a:spLocks noChangeArrowheads="1"/>
              </p:cNvSpPr>
              <p:nvPr/>
            </p:nvSpPr>
            <p:spPr bwMode="auto">
              <a:xfrm>
                <a:off x="48" y="535"/>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79" name="Rectangle 1055"/>
              <p:cNvSpPr>
                <a:spLocks noChangeArrowheads="1"/>
              </p:cNvSpPr>
              <p:nvPr/>
            </p:nvSpPr>
            <p:spPr bwMode="auto">
              <a:xfrm>
                <a:off x="48" y="678"/>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80" name="Rectangle 1056"/>
              <p:cNvSpPr>
                <a:spLocks noChangeArrowheads="1"/>
              </p:cNvSpPr>
              <p:nvPr/>
            </p:nvSpPr>
            <p:spPr bwMode="auto">
              <a:xfrm>
                <a:off x="48" y="823"/>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81" name="Rectangle 1057"/>
              <p:cNvSpPr>
                <a:spLocks noChangeArrowheads="1"/>
              </p:cNvSpPr>
              <p:nvPr/>
            </p:nvSpPr>
            <p:spPr bwMode="auto">
              <a:xfrm>
                <a:off x="48" y="968"/>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30082" name="Rectangle 1058"/>
          <p:cNvSpPr>
            <a:spLocks noGrp="1" noChangeArrowheads="1"/>
          </p:cNvSpPr>
          <p:nvPr>
            <p:ph type="ctrTitle" sz="quarter" hasCustomPrompt="1"/>
          </p:nvPr>
        </p:nvSpPr>
        <p:spPr>
          <a:xfrm>
            <a:off x="838200" y="393701"/>
            <a:ext cx="7772400" cy="1143000"/>
          </a:xfrm>
        </p:spPr>
        <p:txBody>
          <a:bodyPr/>
          <a:lstStyle>
            <a:lvl1pPr algn="ctr">
              <a:defRPr sz="3600" baseline="0">
                <a:solidFill>
                  <a:srgbClr val="00FFFF"/>
                </a:solidFill>
              </a:defRPr>
            </a:lvl1pPr>
          </a:lstStyle>
          <a:p>
            <a:pPr lvl="0"/>
            <a:endParaRPr lang="en-US" noProof="0" dirty="0" smtClean="0"/>
          </a:p>
        </p:txBody>
      </p:sp>
      <p:sp>
        <p:nvSpPr>
          <p:cNvPr id="130083" name="Rectangle 1059"/>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pPr lvl="0"/>
            <a:r>
              <a:rPr lang="en-US" noProof="0" dirty="0" smtClean="0"/>
              <a:t>Click to edit Master subtitle style</a:t>
            </a:r>
          </a:p>
        </p:txBody>
      </p:sp>
      <p:sp>
        <p:nvSpPr>
          <p:cNvPr id="130084" name="Rectangle 1060"/>
          <p:cNvSpPr>
            <a:spLocks noGrp="1" noChangeArrowheads="1"/>
          </p:cNvSpPr>
          <p:nvPr>
            <p:ph type="dt" sz="quarter" idx="2"/>
          </p:nvPr>
        </p:nvSpPr>
        <p:spPr/>
        <p:txBody>
          <a:bodyPr/>
          <a:lstStyle>
            <a:lvl1pPr>
              <a:defRPr>
                <a:solidFill>
                  <a:srgbClr val="FFFFFF"/>
                </a:solidFill>
              </a:defRPr>
            </a:lvl1pPr>
          </a:lstStyle>
          <a:p>
            <a:endParaRPr lang="en-US"/>
          </a:p>
        </p:txBody>
      </p:sp>
      <p:sp>
        <p:nvSpPr>
          <p:cNvPr id="130085" name="Rectangle 1061"/>
          <p:cNvSpPr>
            <a:spLocks noGrp="1" noChangeArrowheads="1"/>
          </p:cNvSpPr>
          <p:nvPr>
            <p:ph type="ftr" sz="quarter" idx="3"/>
          </p:nvPr>
        </p:nvSpPr>
        <p:spPr/>
        <p:txBody>
          <a:bodyPr/>
          <a:lstStyle>
            <a:lvl1pPr>
              <a:defRPr>
                <a:solidFill>
                  <a:srgbClr val="FFFFFF"/>
                </a:solidFill>
              </a:defRPr>
            </a:lvl1pPr>
          </a:lstStyle>
          <a:p>
            <a:endParaRPr lang="en-US"/>
          </a:p>
        </p:txBody>
      </p:sp>
      <p:sp>
        <p:nvSpPr>
          <p:cNvPr id="130086" name="Rectangle 1062"/>
          <p:cNvSpPr>
            <a:spLocks noGrp="1" noChangeArrowheads="1"/>
          </p:cNvSpPr>
          <p:nvPr>
            <p:ph type="sldNum" sz="quarter" idx="4"/>
          </p:nvPr>
        </p:nvSpPr>
        <p:spPr/>
        <p:txBody>
          <a:bodyPr/>
          <a:lstStyle>
            <a:lvl1pPr>
              <a:defRPr>
                <a:solidFill>
                  <a:srgbClr val="FFFFFF"/>
                </a:solidFill>
              </a:defRPr>
            </a:lvl1pPr>
          </a:lstStyle>
          <a:p>
            <a:fld id="{99F5585D-59A5-46FA-9C3B-30D424BC5E3B}" type="slidenum">
              <a:rPr lang="en-US"/>
              <a:pPr/>
              <a:t>‹#›</a:t>
            </a:fld>
            <a:endParaRPr lang="en-US"/>
          </a:p>
        </p:txBody>
      </p:sp>
      <p:sp>
        <p:nvSpPr>
          <p:cNvPr id="2" name="Rectangle 1"/>
          <p:cNvSpPr/>
          <p:nvPr userDrawn="1"/>
        </p:nvSpPr>
        <p:spPr>
          <a:xfrm>
            <a:off x="4705350" y="-803066"/>
            <a:ext cx="2286000" cy="2123658"/>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rgbClr val="00FFFF"/>
                </a:solidFill>
                <a:effectLst/>
                <a:uLnTx/>
                <a:uFillTx/>
                <a:latin typeface="Times New Roman"/>
                <a:ea typeface="+mj-ea"/>
                <a:cs typeface="+mj-cs"/>
              </a:rPr>
              <a:t>Share and Compare</a:t>
            </a: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5737D4-AED1-4048-AFD6-3F62A50DAA08}" type="slidenum">
              <a:rPr lang="en-US"/>
              <a:pPr/>
              <a:t>‹#›</a:t>
            </a:fld>
            <a:endParaRPr lang="en-US"/>
          </a:p>
        </p:txBody>
      </p:sp>
    </p:spTree>
    <p:extLst>
      <p:ext uri="{BB962C8B-B14F-4D97-AF65-F5344CB8AC3E}">
        <p14:creationId xmlns:p14="http://schemas.microsoft.com/office/powerpoint/2010/main" val="128694032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2938" y="609600"/>
            <a:ext cx="1949450" cy="5451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609600"/>
            <a:ext cx="5697538" cy="5451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6858C2-B684-4F3C-A4AF-CF5EE8390744}" type="slidenum">
              <a:rPr lang="en-US"/>
              <a:pPr/>
              <a:t>‹#›</a:t>
            </a:fld>
            <a:endParaRPr lang="en-US"/>
          </a:p>
        </p:txBody>
      </p:sp>
    </p:spTree>
    <p:extLst>
      <p:ext uri="{BB962C8B-B14F-4D97-AF65-F5344CB8AC3E}">
        <p14:creationId xmlns:p14="http://schemas.microsoft.com/office/powerpoint/2010/main" val="347276314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169988" y="1946275"/>
            <a:ext cx="7745412" cy="644525"/>
          </a:xfrm>
        </p:spPr>
        <p:txBody>
          <a:bodyPr/>
          <a:lstStyle>
            <a:lvl1pPr marL="0" indent="0">
              <a:buNone/>
              <a:defRPr/>
            </a:lvl1pPr>
          </a:lstStyle>
          <a:p>
            <a:pPr lvl="0"/>
            <a:endParaRPr lang="en-US"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6838405-8430-4097-A6E6-6242197081D9}" type="slidenum">
              <a:rPr lang="en-US"/>
              <a:pPr/>
              <a:t>‹#›</a:t>
            </a:fld>
            <a:endParaRPr lang="en-US"/>
          </a:p>
        </p:txBody>
      </p:sp>
      <p:sp>
        <p:nvSpPr>
          <p:cNvPr id="7" name="Content Placeholder 2"/>
          <p:cNvSpPr>
            <a:spLocks noGrp="1"/>
          </p:cNvSpPr>
          <p:nvPr>
            <p:ph idx="13"/>
          </p:nvPr>
        </p:nvSpPr>
        <p:spPr>
          <a:xfrm>
            <a:off x="1066800" y="2895600"/>
            <a:ext cx="1676400" cy="1295400"/>
          </a:xfrm>
        </p:spPr>
        <p:txBody>
          <a:bodyPr/>
          <a:lstStyle>
            <a:lvl1pPr marL="571500" indent="-571500">
              <a:tabLst>
                <a:tab pos="914400" algn="l"/>
              </a:tabLst>
              <a:defRPr/>
            </a:lvl1pPr>
          </a:lstStyle>
          <a:p>
            <a:pPr>
              <a:lnSpc>
                <a:spcPct val="90000"/>
              </a:lnSpc>
              <a:buClr>
                <a:srgbClr val="FF0000"/>
              </a:buClr>
              <a:buFont typeface="Wingdings" pitchFamily="2" charset="2"/>
              <a:buChar char="§"/>
            </a:pPr>
            <a:endParaRPr lang="en-US" sz="2800" dirty="0">
              <a:effectLst/>
            </a:endParaRPr>
          </a:p>
        </p:txBody>
      </p:sp>
    </p:spTree>
    <p:extLst>
      <p:ext uri="{BB962C8B-B14F-4D97-AF65-F5344CB8AC3E}">
        <p14:creationId xmlns:p14="http://schemas.microsoft.com/office/powerpoint/2010/main" val="3453948269"/>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BADA1C-EACF-4D41-8B7F-83FC2B06FB42}" type="slidenum">
              <a:rPr lang="en-US"/>
              <a:pPr/>
              <a:t>‹#›</a:t>
            </a:fld>
            <a:endParaRPr lang="en-US"/>
          </a:p>
        </p:txBody>
      </p:sp>
    </p:spTree>
    <p:extLst>
      <p:ext uri="{BB962C8B-B14F-4D97-AF65-F5344CB8AC3E}">
        <p14:creationId xmlns:p14="http://schemas.microsoft.com/office/powerpoint/2010/main" val="289072099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4B2436F-9DAC-46F2-A466-03FA4525EEE2}" type="slidenum">
              <a:rPr lang="en-US"/>
              <a:pPr/>
              <a:t>‹#›</a:t>
            </a:fld>
            <a:endParaRPr lang="en-US"/>
          </a:p>
        </p:txBody>
      </p:sp>
    </p:spTree>
    <p:extLst>
      <p:ext uri="{BB962C8B-B14F-4D97-AF65-F5344CB8AC3E}">
        <p14:creationId xmlns:p14="http://schemas.microsoft.com/office/powerpoint/2010/main" val="16306196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38B6029-250D-4963-B28A-314958ABE072}" type="slidenum">
              <a:rPr lang="en-US"/>
              <a:pPr/>
              <a:t>‹#›</a:t>
            </a:fld>
            <a:endParaRPr lang="en-US"/>
          </a:p>
        </p:txBody>
      </p:sp>
    </p:spTree>
    <p:extLst>
      <p:ext uri="{BB962C8B-B14F-4D97-AF65-F5344CB8AC3E}">
        <p14:creationId xmlns:p14="http://schemas.microsoft.com/office/powerpoint/2010/main" val="88710182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A04C6D3-FBEC-4AD4-8A5C-6ADC3DEDCF76}" type="slidenum">
              <a:rPr lang="en-US"/>
              <a:pPr/>
              <a:t>‹#›</a:t>
            </a:fld>
            <a:endParaRPr lang="en-US"/>
          </a:p>
        </p:txBody>
      </p:sp>
    </p:spTree>
    <p:extLst>
      <p:ext uri="{BB962C8B-B14F-4D97-AF65-F5344CB8AC3E}">
        <p14:creationId xmlns:p14="http://schemas.microsoft.com/office/powerpoint/2010/main" val="246100235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6EA385E-DBB9-44D0-985E-DDAFF04592C0}" type="slidenum">
              <a:rPr lang="en-US"/>
              <a:pPr/>
              <a:t>‹#›</a:t>
            </a:fld>
            <a:endParaRPr lang="en-US"/>
          </a:p>
        </p:txBody>
      </p:sp>
    </p:spTree>
    <p:extLst>
      <p:ext uri="{BB962C8B-B14F-4D97-AF65-F5344CB8AC3E}">
        <p14:creationId xmlns:p14="http://schemas.microsoft.com/office/powerpoint/2010/main" val="321365386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1E6DA8-3484-4E27-A299-194101A8AB45}" type="slidenum">
              <a:rPr lang="en-US"/>
              <a:pPr/>
              <a:t>‹#›</a:t>
            </a:fld>
            <a:endParaRPr lang="en-US"/>
          </a:p>
        </p:txBody>
      </p:sp>
    </p:spTree>
    <p:extLst>
      <p:ext uri="{BB962C8B-B14F-4D97-AF65-F5344CB8AC3E}">
        <p14:creationId xmlns:p14="http://schemas.microsoft.com/office/powerpoint/2010/main" val="294065337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18395A6-EE37-45BA-97C1-D78870F21A68}" type="slidenum">
              <a:rPr lang="en-US"/>
              <a:pPr/>
              <a:t>‹#›</a:t>
            </a:fld>
            <a:endParaRPr lang="en-US"/>
          </a:p>
        </p:txBody>
      </p:sp>
    </p:spTree>
    <p:extLst>
      <p:ext uri="{BB962C8B-B14F-4D97-AF65-F5344CB8AC3E}">
        <p14:creationId xmlns:p14="http://schemas.microsoft.com/office/powerpoint/2010/main" val="257659767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ECFF"/>
            </a:gs>
            <a:gs pos="100000">
              <a:srgbClr val="FFFFFF"/>
            </a:gs>
          </a:gsLst>
          <a:path path="rect">
            <a:fillToRect l="100000" t="100000"/>
          </a:path>
        </a:gradFill>
        <a:effectLst/>
      </p:bgPr>
    </p:bg>
    <p:spTree>
      <p:nvGrpSpPr>
        <p:cNvPr id="1" name=""/>
        <p:cNvGrpSpPr/>
        <p:nvPr/>
      </p:nvGrpSpPr>
      <p:grpSpPr>
        <a:xfrm>
          <a:off x="0" y="0"/>
          <a:ext cx="0" cy="0"/>
          <a:chOff x="0" y="0"/>
          <a:chExt cx="0" cy="0"/>
        </a:xfrm>
      </p:grpSpPr>
      <p:grpSp>
        <p:nvGrpSpPr>
          <p:cNvPr id="129026" name="Group 2"/>
          <p:cNvGrpSpPr>
            <a:grpSpLocks/>
          </p:cNvGrpSpPr>
          <p:nvPr/>
        </p:nvGrpSpPr>
        <p:grpSpPr bwMode="auto">
          <a:xfrm>
            <a:off x="0" y="0"/>
            <a:ext cx="1085850" cy="6854825"/>
            <a:chOff x="0" y="0"/>
            <a:chExt cx="684" cy="4318"/>
          </a:xfrm>
        </p:grpSpPr>
        <p:sp>
          <p:nvSpPr>
            <p:cNvPr id="129027"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9028" name="Group 4"/>
            <p:cNvGrpSpPr>
              <a:grpSpLocks/>
            </p:cNvGrpSpPr>
            <p:nvPr/>
          </p:nvGrpSpPr>
          <p:grpSpPr bwMode="auto">
            <a:xfrm>
              <a:off x="48" y="102"/>
              <a:ext cx="96" cy="4128"/>
              <a:chOff x="48" y="102"/>
              <a:chExt cx="96" cy="4128"/>
            </a:xfrm>
          </p:grpSpPr>
          <p:sp>
            <p:nvSpPr>
              <p:cNvPr id="129029" name="Rectangle 5"/>
              <p:cNvSpPr>
                <a:spLocks noChangeArrowheads="1"/>
              </p:cNvSpPr>
              <p:nvPr/>
            </p:nvSpPr>
            <p:spPr bwMode="auto">
              <a:xfrm>
                <a:off x="48" y="1105"/>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0" name="Rectangle 6"/>
              <p:cNvSpPr>
                <a:spLocks noChangeArrowheads="1"/>
              </p:cNvSpPr>
              <p:nvPr/>
            </p:nvSpPr>
            <p:spPr bwMode="auto">
              <a:xfrm>
                <a:off x="48" y="1250"/>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1" name="Rectangle 7"/>
              <p:cNvSpPr>
                <a:spLocks noChangeArrowheads="1"/>
              </p:cNvSpPr>
              <p:nvPr/>
            </p:nvSpPr>
            <p:spPr bwMode="auto">
              <a:xfrm>
                <a:off x="48" y="1393"/>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2" name="Rectangle 8"/>
              <p:cNvSpPr>
                <a:spLocks noChangeArrowheads="1"/>
              </p:cNvSpPr>
              <p:nvPr/>
            </p:nvSpPr>
            <p:spPr bwMode="auto">
              <a:xfrm>
                <a:off x="48" y="1538"/>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3" name="Rectangle 9"/>
              <p:cNvSpPr>
                <a:spLocks noChangeArrowheads="1"/>
              </p:cNvSpPr>
              <p:nvPr/>
            </p:nvSpPr>
            <p:spPr bwMode="auto">
              <a:xfrm>
                <a:off x="48" y="1683"/>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4" name="Rectangle 10"/>
              <p:cNvSpPr>
                <a:spLocks noChangeArrowheads="1"/>
              </p:cNvSpPr>
              <p:nvPr/>
            </p:nvSpPr>
            <p:spPr bwMode="auto">
              <a:xfrm>
                <a:off x="48" y="1826"/>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5" name="Rectangle 11"/>
              <p:cNvSpPr>
                <a:spLocks noChangeArrowheads="1"/>
              </p:cNvSpPr>
              <p:nvPr/>
            </p:nvSpPr>
            <p:spPr bwMode="auto">
              <a:xfrm>
                <a:off x="48" y="1971"/>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6" name="Rectangle 12"/>
              <p:cNvSpPr>
                <a:spLocks noChangeArrowheads="1"/>
              </p:cNvSpPr>
              <p:nvPr/>
            </p:nvSpPr>
            <p:spPr bwMode="auto">
              <a:xfrm>
                <a:off x="48" y="2115"/>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7" name="Rectangle 13"/>
              <p:cNvSpPr>
                <a:spLocks noChangeArrowheads="1"/>
              </p:cNvSpPr>
              <p:nvPr/>
            </p:nvSpPr>
            <p:spPr bwMode="auto">
              <a:xfrm>
                <a:off x="48" y="2259"/>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8" name="Rectangle 14"/>
              <p:cNvSpPr>
                <a:spLocks noChangeArrowheads="1"/>
              </p:cNvSpPr>
              <p:nvPr/>
            </p:nvSpPr>
            <p:spPr bwMode="auto">
              <a:xfrm>
                <a:off x="48" y="2403"/>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9" name="Rectangle 15"/>
              <p:cNvSpPr>
                <a:spLocks noChangeArrowheads="1"/>
              </p:cNvSpPr>
              <p:nvPr/>
            </p:nvSpPr>
            <p:spPr bwMode="auto">
              <a:xfrm>
                <a:off x="48" y="2548"/>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0" name="Rectangle 16"/>
              <p:cNvSpPr>
                <a:spLocks noChangeArrowheads="1"/>
              </p:cNvSpPr>
              <p:nvPr/>
            </p:nvSpPr>
            <p:spPr bwMode="auto">
              <a:xfrm>
                <a:off x="48" y="2692"/>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1" name="Rectangle 17"/>
              <p:cNvSpPr>
                <a:spLocks noChangeArrowheads="1"/>
              </p:cNvSpPr>
              <p:nvPr/>
            </p:nvSpPr>
            <p:spPr bwMode="auto">
              <a:xfrm>
                <a:off x="48" y="2836"/>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2" name="Rectangle 18"/>
              <p:cNvSpPr>
                <a:spLocks noChangeArrowheads="1"/>
              </p:cNvSpPr>
              <p:nvPr/>
            </p:nvSpPr>
            <p:spPr bwMode="auto">
              <a:xfrm>
                <a:off x="48" y="2980"/>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3" name="Rectangle 19"/>
              <p:cNvSpPr>
                <a:spLocks noChangeArrowheads="1"/>
              </p:cNvSpPr>
              <p:nvPr/>
            </p:nvSpPr>
            <p:spPr bwMode="auto">
              <a:xfrm>
                <a:off x="48" y="3124"/>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4" name="Rectangle 20"/>
              <p:cNvSpPr>
                <a:spLocks noChangeArrowheads="1"/>
              </p:cNvSpPr>
              <p:nvPr/>
            </p:nvSpPr>
            <p:spPr bwMode="auto">
              <a:xfrm>
                <a:off x="48" y="3269"/>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5" name="Rectangle 21"/>
              <p:cNvSpPr>
                <a:spLocks noChangeArrowheads="1"/>
              </p:cNvSpPr>
              <p:nvPr/>
            </p:nvSpPr>
            <p:spPr bwMode="auto">
              <a:xfrm>
                <a:off x="48" y="3412"/>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6" name="Rectangle 22"/>
              <p:cNvSpPr>
                <a:spLocks noChangeArrowheads="1"/>
              </p:cNvSpPr>
              <p:nvPr/>
            </p:nvSpPr>
            <p:spPr bwMode="auto">
              <a:xfrm>
                <a:off x="48" y="3557"/>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7" name="Rectangle 23"/>
              <p:cNvSpPr>
                <a:spLocks noChangeArrowheads="1"/>
              </p:cNvSpPr>
              <p:nvPr/>
            </p:nvSpPr>
            <p:spPr bwMode="auto">
              <a:xfrm>
                <a:off x="48" y="3702"/>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8" name="Rectangle 24"/>
              <p:cNvSpPr>
                <a:spLocks noChangeArrowheads="1"/>
              </p:cNvSpPr>
              <p:nvPr/>
            </p:nvSpPr>
            <p:spPr bwMode="auto">
              <a:xfrm>
                <a:off x="48" y="3845"/>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9" name="Rectangle 25"/>
              <p:cNvSpPr>
                <a:spLocks noChangeArrowheads="1"/>
              </p:cNvSpPr>
              <p:nvPr/>
            </p:nvSpPr>
            <p:spPr bwMode="auto">
              <a:xfrm>
                <a:off x="48" y="3990"/>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50" name="Rectangle 26"/>
              <p:cNvSpPr>
                <a:spLocks noChangeArrowheads="1"/>
              </p:cNvSpPr>
              <p:nvPr/>
            </p:nvSpPr>
            <p:spPr bwMode="auto">
              <a:xfrm>
                <a:off x="48" y="4133"/>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51" name="Rectangle 27"/>
              <p:cNvSpPr>
                <a:spLocks noChangeArrowheads="1"/>
              </p:cNvSpPr>
              <p:nvPr/>
            </p:nvSpPr>
            <p:spPr bwMode="auto">
              <a:xfrm>
                <a:off x="48" y="102"/>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52" name="Rectangle 28"/>
              <p:cNvSpPr>
                <a:spLocks noChangeArrowheads="1"/>
              </p:cNvSpPr>
              <p:nvPr/>
            </p:nvSpPr>
            <p:spPr bwMode="auto">
              <a:xfrm>
                <a:off x="48" y="246"/>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53" name="Rectangle 29"/>
              <p:cNvSpPr>
                <a:spLocks noChangeArrowheads="1"/>
              </p:cNvSpPr>
              <p:nvPr/>
            </p:nvSpPr>
            <p:spPr bwMode="auto">
              <a:xfrm>
                <a:off x="48" y="391"/>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54" name="Rectangle 30"/>
              <p:cNvSpPr>
                <a:spLocks noChangeArrowheads="1"/>
              </p:cNvSpPr>
              <p:nvPr/>
            </p:nvSpPr>
            <p:spPr bwMode="auto">
              <a:xfrm>
                <a:off x="48" y="535"/>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55" name="Rectangle 31"/>
              <p:cNvSpPr>
                <a:spLocks noChangeArrowheads="1"/>
              </p:cNvSpPr>
              <p:nvPr/>
            </p:nvSpPr>
            <p:spPr bwMode="auto">
              <a:xfrm>
                <a:off x="48" y="679"/>
                <a:ext cx="96" cy="96"/>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56" name="Rectangle 32"/>
              <p:cNvSpPr>
                <a:spLocks noChangeArrowheads="1"/>
              </p:cNvSpPr>
              <p:nvPr/>
            </p:nvSpPr>
            <p:spPr bwMode="auto">
              <a:xfrm>
                <a:off x="48" y="823"/>
                <a:ext cx="96" cy="97"/>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57" name="Rectangle 33"/>
              <p:cNvSpPr>
                <a:spLocks noChangeArrowheads="1"/>
              </p:cNvSpPr>
              <p:nvPr/>
            </p:nvSpPr>
            <p:spPr bwMode="auto">
              <a:xfrm>
                <a:off x="48" y="968"/>
                <a:ext cx="96" cy="9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58" name="Rectangle 34"/>
          <p:cNvSpPr>
            <a:spLocks noGrp="1" noChangeArrowheads="1"/>
          </p:cNvSpPr>
          <p:nvPr>
            <p:ph type="title"/>
          </p:nvPr>
        </p:nvSpPr>
        <p:spPr bwMode="auto">
          <a:xfrm>
            <a:off x="11430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29059" name="Rectangle 35"/>
          <p:cNvSpPr>
            <a:spLocks noGrp="1" noChangeArrowheads="1"/>
          </p:cNvSpPr>
          <p:nvPr>
            <p:ph type="dt" sz="half" idx="2"/>
          </p:nvPr>
        </p:nvSpPr>
        <p:spPr bwMode="auto">
          <a:xfrm>
            <a:off x="1143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sz="1400"/>
            </a:lvl1pPr>
          </a:lstStyle>
          <a:p>
            <a:endParaRPr lang="en-US"/>
          </a:p>
        </p:txBody>
      </p:sp>
      <p:sp>
        <p:nvSpPr>
          <p:cNvPr id="129060" name="Rectangle 36"/>
          <p:cNvSpPr>
            <a:spLocks noGrp="1" noChangeArrowheads="1"/>
          </p:cNvSpPr>
          <p:nvPr>
            <p:ph type="ftr" sz="quarter" idx="3"/>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a:defRPr sz="1400"/>
            </a:lvl1pPr>
          </a:lstStyle>
          <a:p>
            <a:endParaRPr lang="en-US"/>
          </a:p>
        </p:txBody>
      </p:sp>
      <p:sp>
        <p:nvSpPr>
          <p:cNvPr id="129061" name="Rectangle 37"/>
          <p:cNvSpPr>
            <a:spLocks noGrp="1" noChangeArrowheads="1"/>
          </p:cNvSpPr>
          <p:nvPr>
            <p:ph type="sldNum" sz="quarter" idx="4"/>
          </p:nvPr>
        </p:nvSpPr>
        <p:spPr bwMode="auto">
          <a:xfrm>
            <a:off x="7010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a:defRPr sz="1400"/>
            </a:lvl1pPr>
          </a:lstStyle>
          <a:p>
            <a:fld id="{C2DC0EEA-A356-4CA9-9D7B-F51343329498}" type="slidenum">
              <a:rPr lang="en-US"/>
              <a:pPr/>
              <a:t>‹#›</a:t>
            </a:fld>
            <a:endParaRPr lang="en-US"/>
          </a:p>
        </p:txBody>
      </p:sp>
      <p:sp>
        <p:nvSpPr>
          <p:cNvPr id="129062" name="Rectangle 38"/>
          <p:cNvSpPr>
            <a:spLocks noGrp="1" noChangeArrowheads="1"/>
          </p:cNvSpPr>
          <p:nvPr>
            <p:ph type="body" idx="1"/>
          </p:nvPr>
        </p:nvSpPr>
        <p:spPr bwMode="auto">
          <a:xfrm>
            <a:off x="1169988" y="1946275"/>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charset="0"/>
        </a:defRPr>
      </a:lvl2pPr>
      <a:lvl3pPr algn="l" rtl="0" fontAlgn="base">
        <a:spcBef>
          <a:spcPct val="0"/>
        </a:spcBef>
        <a:spcAft>
          <a:spcPct val="0"/>
        </a:spcAft>
        <a:defRPr sz="4400">
          <a:solidFill>
            <a:schemeClr val="tx2"/>
          </a:solidFill>
          <a:latin typeface="Times New Roman" charset="0"/>
        </a:defRPr>
      </a:lvl3pPr>
      <a:lvl4pPr algn="l" rtl="0" fontAlgn="base">
        <a:spcBef>
          <a:spcPct val="0"/>
        </a:spcBef>
        <a:spcAft>
          <a:spcPct val="0"/>
        </a:spcAft>
        <a:defRPr sz="4400">
          <a:solidFill>
            <a:schemeClr val="tx2"/>
          </a:solidFill>
          <a:latin typeface="Times New Roman" charset="0"/>
        </a:defRPr>
      </a:lvl4pPr>
      <a:lvl5pPr algn="l" rtl="0" fontAlgn="base">
        <a:spcBef>
          <a:spcPct val="0"/>
        </a:spcBef>
        <a:spcAft>
          <a:spcPct val="0"/>
        </a:spcAft>
        <a:defRPr sz="4400">
          <a:solidFill>
            <a:schemeClr val="tx2"/>
          </a:solidFill>
          <a:latin typeface="Times New Roman" charset="0"/>
        </a:defRPr>
      </a:lvl5pPr>
      <a:lvl6pPr marL="457200" algn="l" rtl="0" fontAlgn="base">
        <a:spcBef>
          <a:spcPct val="0"/>
        </a:spcBef>
        <a:spcAft>
          <a:spcPct val="0"/>
        </a:spcAft>
        <a:defRPr sz="4400">
          <a:solidFill>
            <a:schemeClr val="tx2"/>
          </a:solidFill>
          <a:latin typeface="Times New Roman" charset="0"/>
        </a:defRPr>
      </a:lvl6pPr>
      <a:lvl7pPr marL="914400" algn="l" rtl="0" fontAlgn="base">
        <a:spcBef>
          <a:spcPct val="0"/>
        </a:spcBef>
        <a:spcAft>
          <a:spcPct val="0"/>
        </a:spcAft>
        <a:defRPr sz="4400">
          <a:solidFill>
            <a:schemeClr val="tx2"/>
          </a:solidFill>
          <a:latin typeface="Times New Roman" charset="0"/>
        </a:defRPr>
      </a:lvl7pPr>
      <a:lvl8pPr marL="1371600" algn="l" rtl="0" fontAlgn="base">
        <a:spcBef>
          <a:spcPct val="0"/>
        </a:spcBef>
        <a:spcAft>
          <a:spcPct val="0"/>
        </a:spcAft>
        <a:defRPr sz="4400">
          <a:solidFill>
            <a:schemeClr val="tx2"/>
          </a:solidFill>
          <a:latin typeface="Times New Roman" charset="0"/>
        </a:defRPr>
      </a:lvl8pPr>
      <a:lvl9pPr marL="1828800" algn="l"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0000"/>
        <a:buFont typeface="Wingdings" pitchFamily="2" charset="2"/>
        <a:buChar char="u"/>
        <a:defRPr sz="32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60000"/>
        <a:buFont typeface="Wingdings" pitchFamily="2" charset="2"/>
        <a:buChar char="t"/>
        <a:defRPr sz="32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shadeToTitle="1">
        <a:gradFill rotWithShape="0">
          <a:gsLst>
            <a:gs pos="0">
              <a:srgbClr val="FFFFFF"/>
            </a:gs>
            <a:gs pos="100000">
              <a:srgbClr val="FF9999"/>
            </a:gs>
          </a:gsLst>
          <a:path path="shape">
            <a:fillToRect l="50000" t="50000" r="50000" b="50000"/>
          </a:path>
        </a:gra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2209800" y="2743200"/>
            <a:ext cx="4953000" cy="1752600"/>
          </a:xfrm>
        </p:spPr>
        <p:txBody>
          <a:bodyPr/>
          <a:lstStyle/>
          <a:p>
            <a:r>
              <a:rPr lang="en-US" sz="3000" b="1">
                <a:solidFill>
                  <a:schemeClr val="tx1"/>
                </a:solidFill>
              </a:rPr>
              <a:t>TRUMBULL COUNTY</a:t>
            </a:r>
            <a:r>
              <a:rPr lang="en-US" sz="3600" b="1">
                <a:solidFill>
                  <a:schemeClr val="tx1"/>
                </a:solidFill>
              </a:rPr>
              <a:t> </a:t>
            </a:r>
            <a:r>
              <a:rPr lang="en-US" sz="4000" b="1">
                <a:solidFill>
                  <a:schemeClr val="tx1"/>
                </a:solidFill>
              </a:rPr>
              <a:t>EDUCATIONAL </a:t>
            </a:r>
            <a:br>
              <a:rPr lang="en-US" sz="4000" b="1">
                <a:solidFill>
                  <a:schemeClr val="tx1"/>
                </a:solidFill>
              </a:rPr>
            </a:br>
            <a:r>
              <a:rPr lang="en-US" sz="3400" b="1">
                <a:solidFill>
                  <a:schemeClr val="tx1"/>
                </a:solidFill>
              </a:rPr>
              <a:t>SERVICE CENTER</a:t>
            </a:r>
          </a:p>
        </p:txBody>
      </p:sp>
      <p:sp>
        <p:nvSpPr>
          <p:cNvPr id="65539" name="Rectangle 3"/>
          <p:cNvSpPr>
            <a:spLocks noGrp="1" noChangeArrowheads="1"/>
          </p:cNvSpPr>
          <p:nvPr>
            <p:ph type="subTitle" idx="1"/>
          </p:nvPr>
        </p:nvSpPr>
        <p:spPr>
          <a:xfrm>
            <a:off x="457200" y="4267200"/>
            <a:ext cx="8686800" cy="1066800"/>
          </a:xfrm>
        </p:spPr>
        <p:txBody>
          <a:bodyPr/>
          <a:lstStyle/>
          <a:p>
            <a:r>
              <a:rPr lang="en-US" sz="7200" b="1">
                <a:solidFill>
                  <a:schemeClr val="tx1"/>
                </a:solidFill>
                <a:effectLst/>
                <a:latin typeface="Monotype Corsiva" pitchFamily="66" charset="0"/>
              </a:rPr>
              <a:t>L</a:t>
            </a:r>
            <a:r>
              <a:rPr lang="en-US" sz="2800" b="1">
                <a:solidFill>
                  <a:schemeClr val="tx1"/>
                </a:solidFill>
                <a:effectLst/>
              </a:rPr>
              <a:t>EADING</a:t>
            </a:r>
            <a:r>
              <a:rPr lang="en-US" b="1">
                <a:solidFill>
                  <a:schemeClr val="tx1"/>
                </a:solidFill>
                <a:effectLst/>
              </a:rPr>
              <a:t> </a:t>
            </a:r>
            <a:r>
              <a:rPr lang="en-US" sz="2800" b="1">
                <a:solidFill>
                  <a:schemeClr val="tx1"/>
                </a:solidFill>
                <a:effectLst/>
              </a:rPr>
              <a:t>FOR EDUCATIONAL EXCELLENCE</a:t>
            </a:r>
          </a:p>
          <a:p>
            <a:endParaRPr lang="en-US" sz="2800" b="1">
              <a:solidFill>
                <a:schemeClr val="tx1"/>
              </a:solidFill>
              <a:effectLst/>
            </a:endParaRPr>
          </a:p>
        </p:txBody>
      </p:sp>
      <p:sp>
        <p:nvSpPr>
          <p:cNvPr id="65553" name="Line 17"/>
          <p:cNvSpPr>
            <a:spLocks noChangeShapeType="1"/>
          </p:cNvSpPr>
          <p:nvPr/>
        </p:nvSpPr>
        <p:spPr bwMode="auto">
          <a:xfrm>
            <a:off x="2133600" y="4495800"/>
            <a:ext cx="5257800" cy="0"/>
          </a:xfrm>
          <a:prstGeom prst="line">
            <a:avLst/>
          </a:prstGeom>
          <a:noFill/>
          <a:ln w="9525">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pic>
        <p:nvPicPr>
          <p:cNvPr id="65554" name="Picture 18" descr="H:\TCESC logos 2001\TCESC color transp bckgrnd.tif"/>
          <p:cNvPicPr>
            <a:picLocks noChangeAspect="1" noChangeArrowheads="1"/>
          </p:cNvPicPr>
          <p:nvPr/>
        </p:nvPicPr>
        <p:blipFill>
          <a:blip r:embed="rId3">
            <a:extLst>
              <a:ext uri="{28A0092B-C50C-407E-A947-70E740481C1C}">
                <a14:useLocalDpi xmlns:a14="http://schemas.microsoft.com/office/drawing/2010/main" val="0"/>
              </a:ext>
            </a:extLst>
          </a:blip>
          <a:srcRect b="17342"/>
          <a:stretch>
            <a:fillRect/>
          </a:stretch>
        </p:blipFill>
        <p:spPr bwMode="auto">
          <a:xfrm>
            <a:off x="3276600" y="762000"/>
            <a:ext cx="2776538" cy="2028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tx1"/>
                </a:solidFill>
              </a:rPr>
              <a:t>So? Now what??</a:t>
            </a:r>
            <a:endParaRPr lang="en-US" sz="3600" b="1" dirty="0">
              <a:solidFill>
                <a:schemeClr val="tx1"/>
              </a:solidFill>
            </a:endParaRPr>
          </a:p>
        </p:txBody>
      </p:sp>
      <p:sp>
        <p:nvSpPr>
          <p:cNvPr id="3" name="Content Placeholder 2"/>
          <p:cNvSpPr>
            <a:spLocks noGrp="1"/>
          </p:cNvSpPr>
          <p:nvPr>
            <p:ph idx="1"/>
          </p:nvPr>
        </p:nvSpPr>
        <p:spPr>
          <a:xfrm>
            <a:off x="1169988" y="1946275"/>
            <a:ext cx="7745412" cy="949325"/>
          </a:xfrm>
        </p:spPr>
        <p:txBody>
          <a:bodyPr/>
          <a:lstStyle/>
          <a:p>
            <a:pPr indent="342900">
              <a:lnSpc>
                <a:spcPct val="90000"/>
              </a:lnSpc>
              <a:buClr>
                <a:srgbClr val="FF0000"/>
              </a:buClr>
              <a:buFont typeface="Wingdings" pitchFamily="2" charset="2"/>
              <a:buChar char="§"/>
            </a:pPr>
            <a:r>
              <a:rPr lang="en-US" sz="2400" dirty="0">
                <a:effectLst/>
              </a:rPr>
              <a:t>Maintain the status quo?</a:t>
            </a:r>
          </a:p>
          <a:p>
            <a:pPr indent="342900">
              <a:lnSpc>
                <a:spcPct val="90000"/>
              </a:lnSpc>
              <a:buClr>
                <a:srgbClr val="FF0000"/>
              </a:buClr>
              <a:buFont typeface="Wingdings" pitchFamily="2" charset="2"/>
              <a:buChar char="§"/>
            </a:pPr>
            <a:r>
              <a:rPr lang="en-US" sz="2400" dirty="0">
                <a:effectLst/>
              </a:rPr>
              <a:t>Reboot and refocus</a:t>
            </a:r>
          </a:p>
          <a:p>
            <a:pPr>
              <a:lnSpc>
                <a:spcPct val="90000"/>
              </a:lnSpc>
              <a:buClr>
                <a:srgbClr val="FF0000"/>
              </a:buClr>
              <a:buFont typeface="Wingdings" pitchFamily="2" charset="2"/>
              <a:buChar char="§"/>
            </a:pPr>
            <a:endParaRPr lang="en-US" sz="2800" kern="1200" dirty="0">
              <a:effectLst/>
              <a:latin typeface="Times New Roman" charset="0"/>
              <a:ea typeface="+mn-ea"/>
              <a:cs typeface="+mn-cs"/>
            </a:endParaRPr>
          </a:p>
        </p:txBody>
      </p:sp>
    </p:spTree>
    <p:extLst>
      <p:ext uri="{BB962C8B-B14F-4D97-AF65-F5344CB8AC3E}">
        <p14:creationId xmlns:p14="http://schemas.microsoft.com/office/powerpoint/2010/main" val="80565477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tx1"/>
                </a:solidFill>
              </a:rPr>
              <a:t>A </a:t>
            </a:r>
            <a:r>
              <a:rPr lang="en-US" sz="3600" b="1" dirty="0">
                <a:solidFill>
                  <a:schemeClr val="tx1"/>
                </a:solidFill>
              </a:rPr>
              <a:t>Focused Approach to Improving Student Outcomes</a:t>
            </a:r>
          </a:p>
        </p:txBody>
      </p:sp>
      <p:sp>
        <p:nvSpPr>
          <p:cNvPr id="3" name="Content Placeholder 2"/>
          <p:cNvSpPr>
            <a:spLocks noGrp="1"/>
          </p:cNvSpPr>
          <p:nvPr>
            <p:ph idx="1"/>
          </p:nvPr>
        </p:nvSpPr>
        <p:spPr/>
        <p:txBody>
          <a:bodyPr/>
          <a:lstStyle/>
          <a:p>
            <a:pPr indent="342900">
              <a:lnSpc>
                <a:spcPct val="90000"/>
              </a:lnSpc>
              <a:buClr>
                <a:srgbClr val="FF0000"/>
              </a:buClr>
              <a:buFont typeface="Wingdings" pitchFamily="2" charset="2"/>
              <a:buChar char="§"/>
            </a:pPr>
            <a:r>
              <a:rPr lang="en-US" sz="2400" dirty="0">
                <a:effectLst/>
              </a:rPr>
              <a:t>Six Planning Tools:</a:t>
            </a:r>
          </a:p>
          <a:p>
            <a:pPr lvl="1">
              <a:lnSpc>
                <a:spcPct val="90000"/>
              </a:lnSpc>
              <a:buClr>
                <a:srgbClr val="FF0000"/>
              </a:buClr>
              <a:buFont typeface="Wingdings" pitchFamily="2" charset="2"/>
              <a:buChar char="§"/>
            </a:pPr>
            <a:r>
              <a:rPr lang="en-US" sz="2400" dirty="0" smtClean="0">
                <a:effectLst/>
              </a:rPr>
              <a:t>Share </a:t>
            </a:r>
            <a:r>
              <a:rPr lang="en-US" sz="2400" dirty="0">
                <a:effectLst/>
              </a:rPr>
              <a:t>and Compare</a:t>
            </a:r>
          </a:p>
          <a:p>
            <a:pPr lvl="1">
              <a:lnSpc>
                <a:spcPct val="90000"/>
              </a:lnSpc>
              <a:buClr>
                <a:srgbClr val="FF0000"/>
              </a:buClr>
              <a:buFont typeface="Wingdings" pitchFamily="2" charset="2"/>
              <a:buChar char="§"/>
            </a:pPr>
            <a:r>
              <a:rPr lang="en-US" sz="2400" dirty="0">
                <a:effectLst/>
              </a:rPr>
              <a:t>Assess</a:t>
            </a:r>
          </a:p>
          <a:p>
            <a:pPr lvl="1">
              <a:lnSpc>
                <a:spcPct val="90000"/>
              </a:lnSpc>
              <a:buClr>
                <a:srgbClr val="FF0000"/>
              </a:buClr>
              <a:buFont typeface="Wingdings" pitchFamily="2" charset="2"/>
              <a:buChar char="§"/>
            </a:pPr>
            <a:r>
              <a:rPr lang="en-US" sz="2400" dirty="0">
                <a:effectLst/>
              </a:rPr>
              <a:t>Analyze</a:t>
            </a:r>
          </a:p>
          <a:p>
            <a:pPr lvl="1">
              <a:lnSpc>
                <a:spcPct val="90000"/>
              </a:lnSpc>
              <a:buClr>
                <a:srgbClr val="FF0000"/>
              </a:buClr>
              <a:buFont typeface="Wingdings" pitchFamily="2" charset="2"/>
              <a:buChar char="§"/>
            </a:pPr>
            <a:r>
              <a:rPr lang="en-US" sz="2400" dirty="0">
                <a:effectLst/>
              </a:rPr>
              <a:t>Review and Refine</a:t>
            </a:r>
          </a:p>
          <a:p>
            <a:pPr lvl="1">
              <a:lnSpc>
                <a:spcPct val="90000"/>
              </a:lnSpc>
              <a:buClr>
                <a:srgbClr val="FF0000"/>
              </a:buClr>
              <a:buFont typeface="Wingdings" pitchFamily="2" charset="2"/>
              <a:buChar char="§"/>
            </a:pPr>
            <a:r>
              <a:rPr lang="en-US" sz="2400" dirty="0">
                <a:effectLst/>
              </a:rPr>
              <a:t>Planning the Next Steps</a:t>
            </a:r>
          </a:p>
          <a:p>
            <a:pPr lvl="1">
              <a:lnSpc>
                <a:spcPct val="90000"/>
              </a:lnSpc>
              <a:buClr>
                <a:srgbClr val="FF0000"/>
              </a:buClr>
              <a:buFont typeface="Wingdings" pitchFamily="2" charset="2"/>
              <a:buChar char="§"/>
            </a:pPr>
            <a:r>
              <a:rPr lang="en-US" sz="2400" dirty="0">
                <a:effectLst/>
              </a:rPr>
              <a:t>Networking</a:t>
            </a:r>
          </a:p>
        </p:txBody>
      </p:sp>
    </p:spTree>
    <p:extLst>
      <p:ext uri="{BB962C8B-B14F-4D97-AF65-F5344CB8AC3E}">
        <p14:creationId xmlns:p14="http://schemas.microsoft.com/office/powerpoint/2010/main" val="106439714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772400" cy="685800"/>
          </a:xfrm>
        </p:spPr>
        <p:txBody>
          <a:bodyPr anchor="t"/>
          <a:lstStyle/>
          <a:p>
            <a:pPr algn="ctr"/>
            <a:r>
              <a:rPr lang="en-US" sz="3600" b="1" dirty="0" smtClean="0">
                <a:solidFill>
                  <a:schemeClr val="tx1"/>
                </a:solidFill>
              </a:rPr>
              <a:t>Share and Compare</a:t>
            </a:r>
            <a:endParaRPr lang="en-US" sz="3600" b="1" dirty="0">
              <a:solidFill>
                <a:schemeClr val="tx1"/>
              </a:solidFill>
            </a:endParaRPr>
          </a:p>
        </p:txBody>
      </p:sp>
      <p:sp>
        <p:nvSpPr>
          <p:cNvPr id="3" name="Content Placeholder 2"/>
          <p:cNvSpPr>
            <a:spLocks noGrp="1"/>
          </p:cNvSpPr>
          <p:nvPr>
            <p:ph idx="1"/>
          </p:nvPr>
        </p:nvSpPr>
        <p:spPr>
          <a:xfrm>
            <a:off x="1143000" y="838200"/>
            <a:ext cx="7745412" cy="644525"/>
          </a:xfrm>
        </p:spPr>
        <p:txBody>
          <a:bodyPr/>
          <a:lstStyle/>
          <a:p>
            <a:pPr>
              <a:lnSpc>
                <a:spcPct val="90000"/>
              </a:lnSpc>
              <a:buClr>
                <a:srgbClr val="FF0000"/>
              </a:buClr>
            </a:pPr>
            <a:r>
              <a:rPr lang="en-US" sz="1600" dirty="0" smtClean="0">
                <a:effectLst/>
              </a:rPr>
              <a:t>Ideas, strategies and information that team members have gathered. Discuss the implication for your school.</a:t>
            </a:r>
            <a:endParaRPr lang="en-US" sz="1600" dirty="0">
              <a:effectLst/>
            </a:endParaRPr>
          </a:p>
          <a:p>
            <a:pPr>
              <a:lnSpc>
                <a:spcPct val="90000"/>
              </a:lnSpc>
              <a:buClr>
                <a:srgbClr val="FF0000"/>
              </a:buClr>
            </a:pPr>
            <a:r>
              <a:rPr lang="en-US" sz="2000" b="1" dirty="0" smtClean="0">
                <a:effectLst/>
              </a:rPr>
              <a:t>What ideas and strategies should be considered?</a:t>
            </a:r>
            <a:r>
              <a:rPr lang="en-US" sz="2800" dirty="0" smtClean="0">
                <a:effectLst/>
              </a:rPr>
              <a:t> </a:t>
            </a:r>
          </a:p>
          <a:p>
            <a:pPr algn="just">
              <a:lnSpc>
                <a:spcPct val="90000"/>
              </a:lnSpc>
              <a:buClr>
                <a:srgbClr val="FF0000"/>
              </a:buClr>
            </a:pPr>
            <a:r>
              <a:rPr lang="en-US" sz="2800" dirty="0">
                <a:effectLst/>
              </a:rPr>
              <a:t>	</a:t>
            </a:r>
            <a:r>
              <a:rPr lang="en-US" sz="2800" dirty="0" smtClean="0">
                <a:effectLst/>
              </a:rPr>
              <a:t>			</a:t>
            </a:r>
            <a:r>
              <a:rPr lang="en-US" sz="2000" b="1" dirty="0">
                <a:effectLst/>
              </a:rPr>
              <a:t>Implications for our school?</a:t>
            </a:r>
          </a:p>
        </p:txBody>
      </p:sp>
      <p:sp>
        <p:nvSpPr>
          <p:cNvPr id="5" name="Rectangle 4"/>
          <p:cNvSpPr/>
          <p:nvPr/>
        </p:nvSpPr>
        <p:spPr bwMode="auto">
          <a:xfrm>
            <a:off x="1295400" y="1828800"/>
            <a:ext cx="2667000" cy="914400"/>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6" name="Rectangle 5"/>
          <p:cNvSpPr/>
          <p:nvPr/>
        </p:nvSpPr>
        <p:spPr bwMode="auto">
          <a:xfrm>
            <a:off x="1266824" y="2809875"/>
            <a:ext cx="2695575" cy="914400"/>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7" name="Rectangle 6"/>
          <p:cNvSpPr/>
          <p:nvPr/>
        </p:nvSpPr>
        <p:spPr bwMode="auto">
          <a:xfrm>
            <a:off x="1266825" y="3810000"/>
            <a:ext cx="2695574" cy="914400"/>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8" name="Rectangle 7"/>
          <p:cNvSpPr/>
          <p:nvPr/>
        </p:nvSpPr>
        <p:spPr bwMode="auto">
          <a:xfrm>
            <a:off x="1266824" y="4800600"/>
            <a:ext cx="2695575" cy="914400"/>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9" name="Rectangle 8"/>
          <p:cNvSpPr/>
          <p:nvPr/>
        </p:nvSpPr>
        <p:spPr bwMode="auto">
          <a:xfrm>
            <a:off x="4953000" y="2371724"/>
            <a:ext cx="2971800" cy="3267075"/>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extLst>
      <p:ext uri="{BB962C8B-B14F-4D97-AF65-F5344CB8AC3E}">
        <p14:creationId xmlns:p14="http://schemas.microsoft.com/office/powerpoint/2010/main" val="146333218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772400" cy="838200"/>
          </a:xfrm>
        </p:spPr>
        <p:txBody>
          <a:bodyPr anchor="t"/>
          <a:lstStyle/>
          <a:p>
            <a:pPr algn="ctr"/>
            <a:r>
              <a:rPr lang="en-US" sz="3600" b="1" dirty="0">
                <a:solidFill>
                  <a:schemeClr val="tx1"/>
                </a:solidFill>
              </a:rPr>
              <a:t>Assess</a:t>
            </a:r>
          </a:p>
        </p:txBody>
      </p:sp>
      <p:sp>
        <p:nvSpPr>
          <p:cNvPr id="3" name="Content Placeholder 2"/>
          <p:cNvSpPr>
            <a:spLocks noGrp="1"/>
          </p:cNvSpPr>
          <p:nvPr>
            <p:ph idx="1"/>
          </p:nvPr>
        </p:nvSpPr>
        <p:spPr>
          <a:xfrm>
            <a:off x="990600" y="1066801"/>
            <a:ext cx="7745412" cy="304800"/>
          </a:xfrm>
        </p:spPr>
        <p:txBody>
          <a:bodyPr/>
          <a:lstStyle/>
          <a:p>
            <a:r>
              <a:rPr lang="en-US" sz="1600" dirty="0">
                <a:effectLst/>
              </a:rPr>
              <a:t>Your school’s practices and set priorities</a:t>
            </a:r>
          </a:p>
        </p:txBody>
      </p:sp>
      <p:sp>
        <p:nvSpPr>
          <p:cNvPr id="7" name="Content Placeholder 2"/>
          <p:cNvSpPr txBox="1">
            <a:spLocks/>
          </p:cNvSpPr>
          <p:nvPr/>
        </p:nvSpPr>
        <p:spPr bwMode="auto">
          <a:xfrm>
            <a:off x="1066800" y="1447800"/>
            <a:ext cx="77454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Clr>
                <a:schemeClr val="tx2"/>
              </a:buClr>
              <a:buSzPct val="75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0000"/>
              <a:buFont typeface="Wingdings" pitchFamily="2" charset="2"/>
              <a:buChar char="u"/>
              <a:defRPr sz="32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60000"/>
              <a:buFont typeface="Wingdings" pitchFamily="2" charset="2"/>
              <a:buChar char="t"/>
              <a:defRPr sz="32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a:lstStyle>
          <a:p>
            <a:r>
              <a:rPr lang="en-US" sz="2000" b="1" dirty="0">
                <a:effectLst/>
              </a:rPr>
              <a:t>Where are we in terms of…..</a:t>
            </a:r>
          </a:p>
        </p:txBody>
      </p:sp>
      <p:sp>
        <p:nvSpPr>
          <p:cNvPr id="8" name="Rectangle 7"/>
          <p:cNvSpPr/>
          <p:nvPr/>
        </p:nvSpPr>
        <p:spPr bwMode="auto">
          <a:xfrm>
            <a:off x="1085850" y="1895475"/>
            <a:ext cx="3638550" cy="390525"/>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Effective Accommodations</a:t>
            </a:r>
          </a:p>
        </p:txBody>
      </p:sp>
      <p:sp>
        <p:nvSpPr>
          <p:cNvPr id="9" name="Up-Down Arrow 8"/>
          <p:cNvSpPr/>
          <p:nvPr/>
        </p:nvSpPr>
        <p:spPr bwMode="auto">
          <a:xfrm>
            <a:off x="2667000" y="2286000"/>
            <a:ext cx="484632" cy="685800"/>
          </a:xfrm>
          <a:prstGeom prst="upDownArrow">
            <a:avLst/>
          </a:prstGeom>
          <a:solidFill>
            <a:schemeClr val="tx1">
              <a:lumMod val="20000"/>
              <a:lumOff val="80000"/>
            </a:schemeClr>
          </a:solidFill>
          <a:ln w="9525"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charset="0"/>
            </a:endParaRPr>
          </a:p>
        </p:txBody>
      </p:sp>
      <p:cxnSp>
        <p:nvCxnSpPr>
          <p:cNvPr id="11" name="Straight Connector 10"/>
          <p:cNvCxnSpPr/>
          <p:nvPr/>
        </p:nvCxnSpPr>
        <p:spPr bwMode="auto">
          <a:xfrm>
            <a:off x="381000" y="3400425"/>
            <a:ext cx="6172200"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Rectangle 14"/>
          <p:cNvSpPr/>
          <p:nvPr/>
        </p:nvSpPr>
        <p:spPr bwMode="auto">
          <a:xfrm>
            <a:off x="657225" y="2971800"/>
            <a:ext cx="409575" cy="400050"/>
          </a:xfrm>
          <a:prstGeom prst="rect">
            <a:avLst/>
          </a:prstGeom>
          <a:solidFill>
            <a:schemeClr val="bg1"/>
          </a:solidFill>
          <a:ln w="9525" cap="flat" cmpd="sng" algn="ctr">
            <a:noFill/>
            <a:prstDash val="solid"/>
            <a:round/>
            <a:headEnd type="none" w="sm" len="sm"/>
            <a:tailEnd type="none" w="sm" len="sm"/>
          </a:ln>
          <a:effectLst/>
        </p:spPr>
        <p:txBody>
          <a:bodyPr vert="horz" wrap="none" lIns="91440" tIns="45720" rIns="91440" bIns="45720" numCol="1" rtlCol="0" anchor="b" anchorCtr="0" compatLnSpc="1">
            <a:prstTxWarp prst="textNoShape">
              <a:avLst/>
            </a:prstTxWarp>
          </a:bodyPr>
          <a:lstStyle/>
          <a:p>
            <a:r>
              <a:rPr kumimoji="0" lang="en-US" sz="2400" b="0" i="0" u="none" strike="noStrike" cap="none" normalizeH="0" baseline="0" dirty="0" smtClean="0">
                <a:ln>
                  <a:noFill/>
                </a:ln>
                <a:solidFill>
                  <a:schemeClr val="tx1"/>
                </a:solidFill>
                <a:effectLst/>
                <a:latin typeface="Times New Roman" charset="0"/>
              </a:rPr>
              <a:t>		</a:t>
            </a:r>
            <a:endParaRPr lang="en-US" dirty="0"/>
          </a:p>
          <a:p>
            <a:pPr marL="0" marR="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1	</a:t>
            </a:r>
          </a:p>
        </p:txBody>
      </p:sp>
      <p:sp>
        <p:nvSpPr>
          <p:cNvPr id="16" name="Content Placeholder 2"/>
          <p:cNvSpPr>
            <a:spLocks noGrp="1"/>
          </p:cNvSpPr>
          <p:nvPr>
            <p:ph idx="1"/>
          </p:nvPr>
        </p:nvSpPr>
        <p:spPr>
          <a:xfrm>
            <a:off x="381000" y="3505201"/>
            <a:ext cx="2133600" cy="2166936"/>
          </a:xfrm>
        </p:spPr>
        <p:txBody>
          <a:bodyPr numCol="1"/>
          <a:lstStyle/>
          <a:p>
            <a:pPr marL="171450" indent="-171450">
              <a:buClr>
                <a:schemeClr val="tx1"/>
              </a:buClr>
              <a:buFont typeface="Wingdings" pitchFamily="2" charset="2"/>
              <a:buChar char="§"/>
            </a:pPr>
            <a:r>
              <a:rPr lang="en-US" sz="1000" dirty="0" smtClean="0">
                <a:effectLst/>
              </a:rPr>
              <a:t>Majority of  instruction is     delivered to whole class; lecture format</a:t>
            </a:r>
          </a:p>
          <a:p>
            <a:pPr marL="171450" indent="-171450">
              <a:buClr>
                <a:schemeClr val="tx1"/>
              </a:buClr>
              <a:buFont typeface="Wingdings" pitchFamily="2" charset="2"/>
              <a:buChar char="§"/>
            </a:pPr>
            <a:r>
              <a:rPr lang="en-US" sz="1000" dirty="0" smtClean="0">
                <a:effectLst/>
              </a:rPr>
              <a:t>Parallel and alternative activities  used extensively; accommodations are not routinely made</a:t>
            </a:r>
          </a:p>
          <a:p>
            <a:pPr marL="171450" indent="-171450">
              <a:buClr>
                <a:schemeClr val="tx1"/>
              </a:buClr>
              <a:buFont typeface="Wingdings" pitchFamily="2" charset="2"/>
              <a:buChar char="§"/>
            </a:pPr>
            <a:r>
              <a:rPr lang="en-US" sz="1000" dirty="0" smtClean="0">
                <a:effectLst/>
              </a:rPr>
              <a:t>No mechanism in place for planning and sharing information about accommodations needed for individual students</a:t>
            </a:r>
          </a:p>
          <a:p>
            <a:pPr marL="171450" indent="-171450">
              <a:buClr>
                <a:schemeClr val="tx1"/>
              </a:buClr>
              <a:buFont typeface="Wingdings" pitchFamily="2" charset="2"/>
              <a:buChar char="§"/>
            </a:pPr>
            <a:r>
              <a:rPr lang="en-US" sz="1000" dirty="0" smtClean="0">
                <a:effectLst/>
              </a:rPr>
              <a:t>Assessments inappropriate for measuring student growth  and are not used to improve instruction</a:t>
            </a:r>
          </a:p>
          <a:p>
            <a:pPr marL="171450" indent="-171450">
              <a:buClr>
                <a:schemeClr val="tx1"/>
              </a:buClr>
              <a:buFont typeface="Wingdings" pitchFamily="2" charset="2"/>
              <a:buChar char="§"/>
            </a:pPr>
            <a:endParaRPr lang="en-US" sz="1000" dirty="0" smtClean="0">
              <a:effectLst/>
            </a:endParaRPr>
          </a:p>
          <a:p>
            <a:pPr marL="171450" indent="-171450">
              <a:buFont typeface="Arial" charset="0"/>
              <a:buChar char="•"/>
            </a:pPr>
            <a:endParaRPr lang="en-US" sz="1000" dirty="0" smtClean="0">
              <a:effectLst/>
            </a:endParaRPr>
          </a:p>
          <a:p>
            <a:endParaRPr lang="en-US" sz="1000" dirty="0">
              <a:effectLst/>
            </a:endParaRPr>
          </a:p>
        </p:txBody>
      </p:sp>
      <p:sp>
        <p:nvSpPr>
          <p:cNvPr id="17" name="Rectangle 16"/>
          <p:cNvSpPr/>
          <p:nvPr/>
        </p:nvSpPr>
        <p:spPr bwMode="auto">
          <a:xfrm>
            <a:off x="6400800" y="1852612"/>
            <a:ext cx="2420936" cy="390525"/>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Planning Priorities</a:t>
            </a:r>
          </a:p>
        </p:txBody>
      </p:sp>
      <p:sp>
        <p:nvSpPr>
          <p:cNvPr id="18" name="Up-Down Arrow 17"/>
          <p:cNvSpPr/>
          <p:nvPr/>
        </p:nvSpPr>
        <p:spPr bwMode="auto">
          <a:xfrm>
            <a:off x="7582693" y="2286000"/>
            <a:ext cx="484632" cy="685800"/>
          </a:xfrm>
          <a:prstGeom prst="upDownArrow">
            <a:avLst>
              <a:gd name="adj1" fmla="val 50000"/>
              <a:gd name="adj2" fmla="val 51965"/>
            </a:avLst>
          </a:prstGeom>
          <a:solidFill>
            <a:schemeClr val="tx1">
              <a:lumMod val="20000"/>
              <a:lumOff val="80000"/>
            </a:schemeClr>
          </a:solidFill>
          <a:ln w="9525"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charset="0"/>
            </a:endParaRPr>
          </a:p>
        </p:txBody>
      </p:sp>
      <p:sp>
        <p:nvSpPr>
          <p:cNvPr id="20" name="Rectangle 19"/>
          <p:cNvSpPr/>
          <p:nvPr/>
        </p:nvSpPr>
        <p:spPr bwMode="auto">
          <a:xfrm>
            <a:off x="7010399" y="2971801"/>
            <a:ext cx="1843309" cy="3124200"/>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9" name="Rectangle 28"/>
          <p:cNvSpPr/>
          <p:nvPr/>
        </p:nvSpPr>
        <p:spPr bwMode="auto">
          <a:xfrm>
            <a:off x="3151632" y="2971800"/>
            <a:ext cx="439293" cy="400050"/>
          </a:xfrm>
          <a:prstGeom prst="rect">
            <a:avLst/>
          </a:prstGeom>
          <a:solidFill>
            <a:schemeClr val="bg1"/>
          </a:solidFill>
          <a:ln w="9525" cap="flat" cmpd="sng" algn="ctr">
            <a:noFill/>
            <a:prstDash val="solid"/>
            <a:round/>
            <a:headEnd type="none" w="sm" len="sm"/>
            <a:tailEnd type="none" w="sm" len="sm"/>
          </a:ln>
          <a:effectLst/>
        </p:spPr>
        <p:txBody>
          <a:bodyPr vert="horz" wrap="none" lIns="91440" tIns="45720" rIns="91440" bIns="45720" numCol="1" rtlCol="0" anchor="b" anchorCtr="0" compatLnSpc="1">
            <a:prstTxWarp prst="textNoShape">
              <a:avLst/>
            </a:prstTxWarp>
          </a:bodyPr>
          <a:lstStyle/>
          <a:p>
            <a:r>
              <a:rPr kumimoji="0" lang="en-US" sz="2400" b="0" i="0" u="none" strike="noStrike" cap="none" normalizeH="0" baseline="0" dirty="0" smtClean="0">
                <a:ln>
                  <a:noFill/>
                </a:ln>
                <a:solidFill>
                  <a:schemeClr val="tx1"/>
                </a:solidFill>
                <a:effectLst/>
                <a:latin typeface="Times New Roman" charset="0"/>
              </a:rPr>
              <a:t>		</a:t>
            </a:r>
            <a:endParaRPr lang="en-US" dirty="0"/>
          </a:p>
          <a:p>
            <a:pPr marL="0" marR="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2	</a:t>
            </a:r>
          </a:p>
        </p:txBody>
      </p:sp>
      <p:sp>
        <p:nvSpPr>
          <p:cNvPr id="30" name="Rectangle 29"/>
          <p:cNvSpPr/>
          <p:nvPr/>
        </p:nvSpPr>
        <p:spPr bwMode="auto">
          <a:xfrm>
            <a:off x="5286375" y="2971800"/>
            <a:ext cx="381000" cy="400050"/>
          </a:xfrm>
          <a:prstGeom prst="rect">
            <a:avLst/>
          </a:prstGeom>
          <a:solidFill>
            <a:schemeClr val="bg1"/>
          </a:solidFill>
          <a:ln w="9525" cap="flat" cmpd="sng" algn="ctr">
            <a:noFill/>
            <a:prstDash val="solid"/>
            <a:round/>
            <a:headEnd type="none" w="sm" len="sm"/>
            <a:tailEnd type="none" w="sm" len="sm"/>
          </a:ln>
          <a:effectLst/>
        </p:spPr>
        <p:txBody>
          <a:bodyPr vert="horz" wrap="none" lIns="91440" tIns="45720" rIns="91440" bIns="45720" numCol="1" rtlCol="0" anchor="b" anchorCtr="0" compatLnSpc="1">
            <a:prstTxWarp prst="textNoShape">
              <a:avLst/>
            </a:prstTxWarp>
          </a:bodyPr>
          <a:lstStyle/>
          <a:p>
            <a:r>
              <a:rPr kumimoji="0" lang="en-US" sz="2400" b="0" i="0" u="none" strike="noStrike" cap="none" normalizeH="0" baseline="0" dirty="0" smtClean="0">
                <a:ln>
                  <a:noFill/>
                </a:ln>
                <a:solidFill>
                  <a:schemeClr val="tx1"/>
                </a:solidFill>
                <a:effectLst/>
                <a:latin typeface="Times New Roman" charset="0"/>
              </a:rPr>
              <a:t>		</a:t>
            </a:r>
            <a:endParaRPr lang="en-US" dirty="0"/>
          </a:p>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3	</a:t>
            </a:r>
          </a:p>
        </p:txBody>
      </p:sp>
      <p:sp>
        <p:nvSpPr>
          <p:cNvPr id="33" name="Content Placeholder 2"/>
          <p:cNvSpPr>
            <a:spLocks noGrp="1"/>
          </p:cNvSpPr>
          <p:nvPr>
            <p:ph idx="1"/>
          </p:nvPr>
        </p:nvSpPr>
        <p:spPr>
          <a:xfrm>
            <a:off x="2590800" y="3521869"/>
            <a:ext cx="2133600" cy="2166936"/>
          </a:xfrm>
        </p:spPr>
        <p:txBody>
          <a:bodyPr numCol="1"/>
          <a:lstStyle/>
          <a:p>
            <a:pPr marL="171450" indent="-171450">
              <a:buClr>
                <a:schemeClr val="tx1"/>
              </a:buClr>
              <a:buFont typeface="Wingdings" pitchFamily="2" charset="2"/>
              <a:buChar char="§"/>
            </a:pPr>
            <a:r>
              <a:rPr lang="en-US" sz="1000" dirty="0" smtClean="0">
                <a:effectLst/>
              </a:rPr>
              <a:t>Variety of instructional modes used although the full range of learners is not always engaged</a:t>
            </a:r>
          </a:p>
          <a:p>
            <a:pPr marL="171450" indent="-171450">
              <a:buClr>
                <a:schemeClr val="tx1"/>
              </a:buClr>
              <a:buFont typeface="Wingdings" pitchFamily="2" charset="2"/>
              <a:buChar char="§"/>
            </a:pPr>
            <a:r>
              <a:rPr lang="en-US" sz="1000" dirty="0" smtClean="0">
                <a:effectLst/>
              </a:rPr>
              <a:t>Accommodations are made</a:t>
            </a:r>
          </a:p>
          <a:p>
            <a:pPr marL="171450" indent="-171450">
              <a:buClr>
                <a:schemeClr val="tx1"/>
              </a:buClr>
              <a:buFont typeface="Wingdings" pitchFamily="2" charset="2"/>
              <a:buChar char="§"/>
            </a:pPr>
            <a:endParaRPr lang="en-US" sz="1000" dirty="0">
              <a:effectLst/>
            </a:endParaRPr>
          </a:p>
          <a:p>
            <a:pPr marL="171450" indent="-171450">
              <a:buClr>
                <a:schemeClr val="tx1"/>
              </a:buClr>
              <a:buFont typeface="Wingdings" pitchFamily="2" charset="2"/>
              <a:buChar char="§"/>
            </a:pPr>
            <a:r>
              <a:rPr lang="en-US" sz="1000" dirty="0" smtClean="0">
                <a:effectLst/>
              </a:rPr>
              <a:t>Mechanism in place for planning and sharing information about accommodations</a:t>
            </a:r>
          </a:p>
          <a:p>
            <a:pPr marL="171450" indent="-171450">
              <a:buClr>
                <a:schemeClr val="tx1"/>
              </a:buClr>
              <a:buFont typeface="Wingdings" pitchFamily="2" charset="2"/>
              <a:buChar char="§"/>
            </a:pPr>
            <a:endParaRPr lang="en-US" sz="1000" dirty="0">
              <a:effectLst/>
            </a:endParaRPr>
          </a:p>
          <a:p>
            <a:pPr marL="171450" indent="-171450">
              <a:buClr>
                <a:schemeClr val="tx1"/>
              </a:buClr>
              <a:buFont typeface="Wingdings" pitchFamily="2" charset="2"/>
              <a:buChar char="§"/>
            </a:pPr>
            <a:r>
              <a:rPr lang="en-US" sz="1000" dirty="0" smtClean="0">
                <a:effectLst/>
              </a:rPr>
              <a:t>Variety of assessments used to measure student progress</a:t>
            </a:r>
          </a:p>
          <a:p>
            <a:pPr marL="171450" indent="-171450">
              <a:buClr>
                <a:schemeClr val="tx1"/>
              </a:buClr>
              <a:buFont typeface="Wingdings" pitchFamily="2" charset="2"/>
              <a:buChar char="§"/>
            </a:pPr>
            <a:endParaRPr lang="en-US" sz="1000" dirty="0" smtClean="0">
              <a:effectLst/>
            </a:endParaRPr>
          </a:p>
          <a:p>
            <a:pPr marL="171450" indent="-171450">
              <a:buFont typeface="Arial" charset="0"/>
              <a:buChar char="•"/>
            </a:pPr>
            <a:endParaRPr lang="en-US" sz="1000" dirty="0" smtClean="0">
              <a:effectLst/>
            </a:endParaRPr>
          </a:p>
          <a:p>
            <a:endParaRPr lang="en-US" sz="1000" dirty="0">
              <a:effectLst/>
            </a:endParaRPr>
          </a:p>
        </p:txBody>
      </p:sp>
      <p:sp>
        <p:nvSpPr>
          <p:cNvPr id="34" name="Content Placeholder 2"/>
          <p:cNvSpPr>
            <a:spLocks noGrp="1"/>
          </p:cNvSpPr>
          <p:nvPr>
            <p:ph idx="1"/>
          </p:nvPr>
        </p:nvSpPr>
        <p:spPr>
          <a:xfrm>
            <a:off x="4752974" y="3538536"/>
            <a:ext cx="1952625" cy="2557465"/>
          </a:xfrm>
        </p:spPr>
        <p:txBody>
          <a:bodyPr numCol="1"/>
          <a:lstStyle/>
          <a:p>
            <a:pPr marL="171450" indent="-171450">
              <a:buClr>
                <a:schemeClr val="tx1"/>
              </a:buClr>
              <a:buFont typeface="Wingdings" pitchFamily="2" charset="2"/>
              <a:buChar char="§"/>
            </a:pPr>
            <a:r>
              <a:rPr lang="en-US" sz="1000" dirty="0" smtClean="0">
                <a:effectLst/>
              </a:rPr>
              <a:t>Rich accommodating curriculum in place that allows for active and meaningful engagement of diverse group  of learners</a:t>
            </a:r>
          </a:p>
          <a:p>
            <a:pPr marL="171450" indent="-171450">
              <a:buClr>
                <a:schemeClr val="tx1"/>
              </a:buClr>
              <a:buFont typeface="Wingdings" pitchFamily="2" charset="2"/>
              <a:buChar char="§"/>
            </a:pPr>
            <a:r>
              <a:rPr lang="en-US" sz="1000" dirty="0" smtClean="0">
                <a:effectLst/>
              </a:rPr>
              <a:t>Accommodations are made routinely, including individual expectations; students become more accountable  for own learning and modifications</a:t>
            </a:r>
          </a:p>
          <a:p>
            <a:pPr marL="171450" indent="-171450">
              <a:buClr>
                <a:schemeClr val="tx1"/>
              </a:buClr>
              <a:buFont typeface="Wingdings" pitchFamily="2" charset="2"/>
              <a:buChar char="§"/>
            </a:pPr>
            <a:r>
              <a:rPr lang="en-US" sz="1000" dirty="0" smtClean="0">
                <a:effectLst/>
              </a:rPr>
              <a:t>Effective, efficient mechanism for communicating adaptations needed for individual students</a:t>
            </a:r>
          </a:p>
          <a:p>
            <a:pPr marL="171450" indent="-171450">
              <a:buClr>
                <a:schemeClr val="tx1"/>
              </a:buClr>
              <a:buFont typeface="Wingdings" pitchFamily="2" charset="2"/>
              <a:buChar char="§"/>
            </a:pPr>
            <a:r>
              <a:rPr lang="en-US" sz="1000" dirty="0" smtClean="0">
                <a:effectLst/>
              </a:rPr>
              <a:t>Multiple measures are used to chart student progress and improve instruction</a:t>
            </a:r>
          </a:p>
          <a:p>
            <a:pPr marL="171450" indent="-171450">
              <a:buClr>
                <a:schemeClr val="tx1"/>
              </a:buClr>
              <a:buFont typeface="Wingdings" pitchFamily="2" charset="2"/>
              <a:buChar char="§"/>
            </a:pPr>
            <a:endParaRPr lang="en-US" sz="1000" dirty="0" smtClean="0">
              <a:effectLst/>
            </a:endParaRPr>
          </a:p>
          <a:p>
            <a:pPr marL="171450" indent="-171450">
              <a:buFont typeface="Arial" charset="0"/>
              <a:buChar char="•"/>
            </a:pPr>
            <a:endParaRPr lang="en-US" sz="1000" dirty="0" smtClean="0">
              <a:effectLst/>
            </a:endParaRPr>
          </a:p>
          <a:p>
            <a:endParaRPr lang="en-US" sz="1000" dirty="0">
              <a:effectLst/>
            </a:endParaRPr>
          </a:p>
        </p:txBody>
      </p:sp>
    </p:spTree>
    <p:extLst>
      <p:ext uri="{BB962C8B-B14F-4D97-AF65-F5344CB8AC3E}">
        <p14:creationId xmlns:p14="http://schemas.microsoft.com/office/powerpoint/2010/main" val="35164981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772400" cy="838200"/>
          </a:xfrm>
        </p:spPr>
        <p:txBody>
          <a:bodyPr anchor="t"/>
          <a:lstStyle/>
          <a:p>
            <a:pPr algn="ctr"/>
            <a:r>
              <a:rPr lang="en-US" sz="3600" b="1" dirty="0">
                <a:solidFill>
                  <a:schemeClr val="tx1"/>
                </a:solidFill>
              </a:rPr>
              <a:t>Assess</a:t>
            </a:r>
          </a:p>
        </p:txBody>
      </p:sp>
      <p:sp>
        <p:nvSpPr>
          <p:cNvPr id="3" name="Content Placeholder 2"/>
          <p:cNvSpPr>
            <a:spLocks noGrp="1"/>
          </p:cNvSpPr>
          <p:nvPr>
            <p:ph idx="1"/>
          </p:nvPr>
        </p:nvSpPr>
        <p:spPr>
          <a:xfrm>
            <a:off x="990600" y="1066801"/>
            <a:ext cx="7745412" cy="304800"/>
          </a:xfrm>
        </p:spPr>
        <p:txBody>
          <a:bodyPr/>
          <a:lstStyle/>
          <a:p>
            <a:r>
              <a:rPr lang="en-US" sz="1600" dirty="0">
                <a:effectLst/>
              </a:rPr>
              <a:t>Your school’s practices and set priorities</a:t>
            </a:r>
          </a:p>
        </p:txBody>
      </p:sp>
      <p:sp>
        <p:nvSpPr>
          <p:cNvPr id="7" name="Content Placeholder 2"/>
          <p:cNvSpPr txBox="1">
            <a:spLocks/>
          </p:cNvSpPr>
          <p:nvPr/>
        </p:nvSpPr>
        <p:spPr bwMode="auto">
          <a:xfrm>
            <a:off x="1066800" y="1447800"/>
            <a:ext cx="77454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Clr>
                <a:schemeClr val="tx2"/>
              </a:buClr>
              <a:buSzPct val="75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0000"/>
              <a:buFont typeface="Wingdings" pitchFamily="2" charset="2"/>
              <a:buChar char="u"/>
              <a:defRPr sz="32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60000"/>
              <a:buFont typeface="Wingdings" pitchFamily="2" charset="2"/>
              <a:buChar char="t"/>
              <a:defRPr sz="32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a:lstStyle>
          <a:p>
            <a:r>
              <a:rPr lang="en-US" sz="2000" b="1" dirty="0">
                <a:effectLst/>
              </a:rPr>
              <a:t>Where are we in terms of…..</a:t>
            </a:r>
          </a:p>
        </p:txBody>
      </p:sp>
      <p:sp>
        <p:nvSpPr>
          <p:cNvPr id="8" name="Rectangle 7"/>
          <p:cNvSpPr/>
          <p:nvPr/>
        </p:nvSpPr>
        <p:spPr bwMode="auto">
          <a:xfrm>
            <a:off x="1085850" y="1895475"/>
            <a:ext cx="3638550" cy="390525"/>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Differentiated Instruction</a:t>
            </a:r>
          </a:p>
        </p:txBody>
      </p:sp>
      <p:sp>
        <p:nvSpPr>
          <p:cNvPr id="9" name="Up-Down Arrow 8"/>
          <p:cNvSpPr/>
          <p:nvPr/>
        </p:nvSpPr>
        <p:spPr bwMode="auto">
          <a:xfrm>
            <a:off x="2667000" y="2286000"/>
            <a:ext cx="484632" cy="685800"/>
          </a:xfrm>
          <a:prstGeom prst="upDownArrow">
            <a:avLst/>
          </a:prstGeom>
          <a:solidFill>
            <a:schemeClr val="tx1">
              <a:lumMod val="20000"/>
              <a:lumOff val="80000"/>
            </a:schemeClr>
          </a:solidFill>
          <a:ln w="9525"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charset="0"/>
            </a:endParaRPr>
          </a:p>
        </p:txBody>
      </p:sp>
      <p:cxnSp>
        <p:nvCxnSpPr>
          <p:cNvPr id="11" name="Straight Connector 10"/>
          <p:cNvCxnSpPr/>
          <p:nvPr/>
        </p:nvCxnSpPr>
        <p:spPr bwMode="auto">
          <a:xfrm>
            <a:off x="381000" y="3400425"/>
            <a:ext cx="6477000"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Rectangle 14"/>
          <p:cNvSpPr/>
          <p:nvPr/>
        </p:nvSpPr>
        <p:spPr bwMode="auto">
          <a:xfrm>
            <a:off x="657225" y="2971800"/>
            <a:ext cx="409575" cy="400050"/>
          </a:xfrm>
          <a:prstGeom prst="rect">
            <a:avLst/>
          </a:prstGeom>
          <a:solidFill>
            <a:schemeClr val="bg1"/>
          </a:solidFill>
          <a:ln w="9525" cap="flat" cmpd="sng" algn="ctr">
            <a:noFill/>
            <a:prstDash val="solid"/>
            <a:round/>
            <a:headEnd type="none" w="sm" len="sm"/>
            <a:tailEnd type="none" w="sm" len="sm"/>
          </a:ln>
          <a:effectLst/>
        </p:spPr>
        <p:txBody>
          <a:bodyPr vert="horz" wrap="none" lIns="91440" tIns="45720" rIns="91440" bIns="45720" numCol="1" rtlCol="0" anchor="b" anchorCtr="0" compatLnSpc="1">
            <a:prstTxWarp prst="textNoShape">
              <a:avLst/>
            </a:prstTxWarp>
          </a:bodyPr>
          <a:lstStyle/>
          <a:p>
            <a:r>
              <a:rPr kumimoji="0" lang="en-US" sz="2400" b="0" i="0" u="none" strike="noStrike" cap="none" normalizeH="0" baseline="0" dirty="0" smtClean="0">
                <a:ln>
                  <a:noFill/>
                </a:ln>
                <a:solidFill>
                  <a:schemeClr val="tx1"/>
                </a:solidFill>
                <a:effectLst/>
                <a:latin typeface="Times New Roman" charset="0"/>
              </a:rPr>
              <a:t>		</a:t>
            </a:r>
            <a:endParaRPr lang="en-US" dirty="0"/>
          </a:p>
          <a:p>
            <a:pPr marL="0" marR="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1	</a:t>
            </a:r>
          </a:p>
        </p:txBody>
      </p:sp>
      <p:sp>
        <p:nvSpPr>
          <p:cNvPr id="16" name="Content Placeholder 2"/>
          <p:cNvSpPr>
            <a:spLocks noGrp="1"/>
          </p:cNvSpPr>
          <p:nvPr>
            <p:ph idx="1"/>
          </p:nvPr>
        </p:nvSpPr>
        <p:spPr>
          <a:xfrm>
            <a:off x="381000" y="3505201"/>
            <a:ext cx="2133600" cy="2166936"/>
          </a:xfrm>
        </p:spPr>
        <p:txBody>
          <a:bodyPr numCol="1"/>
          <a:lstStyle/>
          <a:p>
            <a:pPr marL="171450" indent="-171450">
              <a:buClr>
                <a:schemeClr val="tx1"/>
              </a:buClr>
              <a:buFont typeface="Wingdings" pitchFamily="2" charset="2"/>
              <a:buChar char="§"/>
            </a:pPr>
            <a:r>
              <a:rPr lang="en-US" sz="1000" dirty="0" smtClean="0">
                <a:effectLst/>
              </a:rPr>
              <a:t>Focus is primarily on student IEP goals when goals are set for a student’s participation  in inclusive classes</a:t>
            </a:r>
          </a:p>
          <a:p>
            <a:pPr marL="171450" indent="-171450">
              <a:buClr>
                <a:schemeClr val="tx1"/>
              </a:buClr>
              <a:buFont typeface="Wingdings" pitchFamily="2" charset="2"/>
              <a:buChar char="§"/>
            </a:pPr>
            <a:r>
              <a:rPr lang="en-US" sz="1000" dirty="0" smtClean="0">
                <a:effectLst/>
              </a:rPr>
              <a:t>General educators plan and deliver instruction &amp; special educators adopt a primarily supporting role</a:t>
            </a:r>
          </a:p>
          <a:p>
            <a:pPr marL="171450" indent="-171450">
              <a:buClr>
                <a:schemeClr val="tx1"/>
              </a:buClr>
              <a:buFont typeface="Wingdings" pitchFamily="2" charset="2"/>
              <a:buChar char="§"/>
            </a:pPr>
            <a:r>
              <a:rPr lang="en-US" sz="1000" dirty="0" smtClean="0">
                <a:effectLst/>
              </a:rPr>
              <a:t>Some teachers provide a range of lesson formats, teaching strategies and instructional materials</a:t>
            </a:r>
          </a:p>
          <a:p>
            <a:pPr marL="171450" indent="-171450">
              <a:buClr>
                <a:schemeClr val="tx1"/>
              </a:buClr>
              <a:buFont typeface="Wingdings" pitchFamily="2" charset="2"/>
              <a:buChar char="§"/>
            </a:pPr>
            <a:r>
              <a:rPr lang="en-US" sz="1000" dirty="0" smtClean="0">
                <a:effectLst/>
              </a:rPr>
              <a:t>Learning in most classrooms is fairly traditional/didactic</a:t>
            </a:r>
          </a:p>
          <a:p>
            <a:pPr marL="171450" indent="-171450">
              <a:buClr>
                <a:schemeClr val="tx1"/>
              </a:buClr>
              <a:buFont typeface="Wingdings" pitchFamily="2" charset="2"/>
              <a:buChar char="§"/>
            </a:pPr>
            <a:endParaRPr lang="en-US" sz="1000" dirty="0" smtClean="0">
              <a:effectLst/>
            </a:endParaRPr>
          </a:p>
          <a:p>
            <a:pPr marL="171450" indent="-171450">
              <a:buFont typeface="Arial" charset="0"/>
              <a:buChar char="•"/>
            </a:pPr>
            <a:endParaRPr lang="en-US" sz="1000" dirty="0" smtClean="0">
              <a:effectLst/>
            </a:endParaRPr>
          </a:p>
          <a:p>
            <a:endParaRPr lang="en-US" sz="1000" dirty="0">
              <a:effectLst/>
            </a:endParaRPr>
          </a:p>
        </p:txBody>
      </p:sp>
      <p:sp>
        <p:nvSpPr>
          <p:cNvPr id="17" name="Rectangle 16"/>
          <p:cNvSpPr/>
          <p:nvPr/>
        </p:nvSpPr>
        <p:spPr bwMode="auto">
          <a:xfrm>
            <a:off x="6400800" y="1852612"/>
            <a:ext cx="2420936" cy="390525"/>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Planning Priorities</a:t>
            </a:r>
          </a:p>
        </p:txBody>
      </p:sp>
      <p:sp>
        <p:nvSpPr>
          <p:cNvPr id="18" name="Up-Down Arrow 17"/>
          <p:cNvSpPr/>
          <p:nvPr/>
        </p:nvSpPr>
        <p:spPr bwMode="auto">
          <a:xfrm>
            <a:off x="7582693" y="2286000"/>
            <a:ext cx="484632" cy="685800"/>
          </a:xfrm>
          <a:prstGeom prst="upDownArrow">
            <a:avLst>
              <a:gd name="adj1" fmla="val 50000"/>
              <a:gd name="adj2" fmla="val 51965"/>
            </a:avLst>
          </a:prstGeom>
          <a:solidFill>
            <a:schemeClr val="tx1">
              <a:lumMod val="20000"/>
              <a:lumOff val="80000"/>
            </a:schemeClr>
          </a:solidFill>
          <a:ln w="9525" cap="flat"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charset="0"/>
            </a:endParaRPr>
          </a:p>
        </p:txBody>
      </p:sp>
      <p:sp>
        <p:nvSpPr>
          <p:cNvPr id="20" name="Rectangle 19"/>
          <p:cNvSpPr/>
          <p:nvPr/>
        </p:nvSpPr>
        <p:spPr bwMode="auto">
          <a:xfrm>
            <a:off x="7010399" y="2971801"/>
            <a:ext cx="1843309" cy="3124200"/>
          </a:xfrm>
          <a:prstGeom prst="rect">
            <a:avLst/>
          </a:prstGeom>
          <a:solidFill>
            <a:schemeClr val="bg1"/>
          </a:solidFill>
          <a:ln w="9525" cap="flat" cmpd="sng" algn="ctr">
            <a:solidFill>
              <a:schemeClr val="tx1">
                <a:alpha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29" name="Rectangle 28"/>
          <p:cNvSpPr/>
          <p:nvPr/>
        </p:nvSpPr>
        <p:spPr bwMode="auto">
          <a:xfrm>
            <a:off x="3151632" y="2971800"/>
            <a:ext cx="439293" cy="400050"/>
          </a:xfrm>
          <a:prstGeom prst="rect">
            <a:avLst/>
          </a:prstGeom>
          <a:solidFill>
            <a:schemeClr val="bg1"/>
          </a:solidFill>
          <a:ln w="9525" cap="flat" cmpd="sng" algn="ctr">
            <a:noFill/>
            <a:prstDash val="solid"/>
            <a:round/>
            <a:headEnd type="none" w="sm" len="sm"/>
            <a:tailEnd type="none" w="sm" len="sm"/>
          </a:ln>
          <a:effectLst/>
        </p:spPr>
        <p:txBody>
          <a:bodyPr vert="horz" wrap="none" lIns="91440" tIns="45720" rIns="91440" bIns="45720" numCol="1" rtlCol="0" anchor="b" anchorCtr="0" compatLnSpc="1">
            <a:prstTxWarp prst="textNoShape">
              <a:avLst/>
            </a:prstTxWarp>
          </a:bodyPr>
          <a:lstStyle/>
          <a:p>
            <a:r>
              <a:rPr kumimoji="0" lang="en-US" sz="2400" b="0" i="0" u="none" strike="noStrike" cap="none" normalizeH="0" baseline="0" dirty="0" smtClean="0">
                <a:ln>
                  <a:noFill/>
                </a:ln>
                <a:solidFill>
                  <a:schemeClr val="tx1"/>
                </a:solidFill>
                <a:effectLst/>
                <a:latin typeface="Times New Roman" charset="0"/>
              </a:rPr>
              <a:t>		</a:t>
            </a:r>
            <a:endParaRPr lang="en-US" dirty="0"/>
          </a:p>
          <a:p>
            <a:pPr marL="0" marR="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2	</a:t>
            </a:r>
          </a:p>
        </p:txBody>
      </p:sp>
      <p:sp>
        <p:nvSpPr>
          <p:cNvPr id="30" name="Rectangle 29"/>
          <p:cNvSpPr/>
          <p:nvPr/>
        </p:nvSpPr>
        <p:spPr bwMode="auto">
          <a:xfrm>
            <a:off x="5286375" y="2971800"/>
            <a:ext cx="381000" cy="400050"/>
          </a:xfrm>
          <a:prstGeom prst="rect">
            <a:avLst/>
          </a:prstGeom>
          <a:solidFill>
            <a:schemeClr val="bg1"/>
          </a:solidFill>
          <a:ln w="9525" cap="flat" cmpd="sng" algn="ctr">
            <a:noFill/>
            <a:prstDash val="solid"/>
            <a:round/>
            <a:headEnd type="none" w="sm" len="sm"/>
            <a:tailEnd type="none" w="sm" len="sm"/>
          </a:ln>
          <a:effectLst/>
        </p:spPr>
        <p:txBody>
          <a:bodyPr vert="horz" wrap="none" lIns="91440" tIns="45720" rIns="91440" bIns="45720" numCol="1" rtlCol="0" anchor="b" anchorCtr="0" compatLnSpc="1">
            <a:prstTxWarp prst="textNoShape">
              <a:avLst/>
            </a:prstTxWarp>
          </a:bodyPr>
          <a:lstStyle/>
          <a:p>
            <a:r>
              <a:rPr kumimoji="0" lang="en-US" sz="2400" b="0" i="0" u="none" strike="noStrike" cap="none" normalizeH="0" baseline="0" dirty="0" smtClean="0">
                <a:ln>
                  <a:noFill/>
                </a:ln>
                <a:solidFill>
                  <a:schemeClr val="tx1"/>
                </a:solidFill>
                <a:effectLst/>
                <a:latin typeface="Times New Roman" charset="0"/>
              </a:rPr>
              <a:t>		</a:t>
            </a:r>
            <a:endParaRPr lang="en-US" dirty="0"/>
          </a:p>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charset="0"/>
              </a:rPr>
              <a:t>3	</a:t>
            </a:r>
          </a:p>
        </p:txBody>
      </p:sp>
      <p:sp>
        <p:nvSpPr>
          <p:cNvPr id="33" name="Content Placeholder 2"/>
          <p:cNvSpPr>
            <a:spLocks noGrp="1"/>
          </p:cNvSpPr>
          <p:nvPr>
            <p:ph idx="1"/>
          </p:nvPr>
        </p:nvSpPr>
        <p:spPr>
          <a:xfrm>
            <a:off x="2590800" y="3521869"/>
            <a:ext cx="2133600" cy="2166936"/>
          </a:xfrm>
        </p:spPr>
        <p:txBody>
          <a:bodyPr numCol="1"/>
          <a:lstStyle/>
          <a:p>
            <a:pPr marL="171450" indent="-171450">
              <a:buClr>
                <a:schemeClr val="tx1"/>
              </a:buClr>
              <a:buFont typeface="Wingdings" pitchFamily="2" charset="2"/>
              <a:buChar char="§"/>
            </a:pPr>
            <a:r>
              <a:rPr lang="en-US" sz="1000" dirty="0" smtClean="0">
                <a:effectLst/>
              </a:rPr>
              <a:t>In some subject areas student academic goals are based both on IEP objectives and on grade-level standards</a:t>
            </a:r>
          </a:p>
          <a:p>
            <a:pPr marL="171450" indent="-171450">
              <a:buClr>
                <a:schemeClr val="tx1"/>
              </a:buClr>
              <a:buFont typeface="Wingdings" pitchFamily="2" charset="2"/>
              <a:buChar char="§"/>
            </a:pPr>
            <a:r>
              <a:rPr lang="en-US" sz="1000" dirty="0" smtClean="0">
                <a:effectLst/>
              </a:rPr>
              <a:t>Some teachers co-plan and co-teach some of the time</a:t>
            </a:r>
          </a:p>
          <a:p>
            <a:pPr marL="171450" indent="-171450">
              <a:buClr>
                <a:schemeClr val="tx1"/>
              </a:buClr>
              <a:buFont typeface="Wingdings" pitchFamily="2" charset="2"/>
              <a:buChar char="§"/>
            </a:pPr>
            <a:r>
              <a:rPr lang="en-US" sz="1000" dirty="0" smtClean="0">
                <a:effectLst/>
              </a:rPr>
              <a:t>Many teachers provide a range of lesson formats, teaching strategies  &amp; instructional materials </a:t>
            </a:r>
          </a:p>
          <a:p>
            <a:pPr marL="171450" indent="-171450">
              <a:buClr>
                <a:schemeClr val="tx1"/>
              </a:buClr>
              <a:buFont typeface="Wingdings" pitchFamily="2" charset="2"/>
              <a:buChar char="§"/>
            </a:pPr>
            <a:r>
              <a:rPr lang="en-US" sz="1000" dirty="0" smtClean="0">
                <a:effectLst/>
              </a:rPr>
              <a:t>Learning in most classrooms is sometimes active; students often seem engaged</a:t>
            </a:r>
          </a:p>
          <a:p>
            <a:pPr marL="171450" indent="-171450">
              <a:buFont typeface="Arial" charset="0"/>
              <a:buChar char="•"/>
            </a:pPr>
            <a:endParaRPr lang="en-US" sz="1000" dirty="0" smtClean="0">
              <a:effectLst/>
            </a:endParaRPr>
          </a:p>
          <a:p>
            <a:endParaRPr lang="en-US" sz="1000" dirty="0">
              <a:effectLst/>
            </a:endParaRPr>
          </a:p>
        </p:txBody>
      </p:sp>
      <p:sp>
        <p:nvSpPr>
          <p:cNvPr id="34" name="Content Placeholder 2"/>
          <p:cNvSpPr>
            <a:spLocks noGrp="1"/>
          </p:cNvSpPr>
          <p:nvPr>
            <p:ph idx="1"/>
          </p:nvPr>
        </p:nvSpPr>
        <p:spPr>
          <a:xfrm>
            <a:off x="4648200" y="3538536"/>
            <a:ext cx="2209800" cy="2557465"/>
          </a:xfrm>
        </p:spPr>
        <p:txBody>
          <a:bodyPr numCol="1"/>
          <a:lstStyle/>
          <a:p>
            <a:pPr marL="171450" indent="-171450">
              <a:buClr>
                <a:schemeClr val="tx1"/>
              </a:buClr>
              <a:buFont typeface="Wingdings" pitchFamily="2" charset="2"/>
              <a:buChar char="§"/>
            </a:pPr>
            <a:r>
              <a:rPr lang="en-US" sz="1000" dirty="0" smtClean="0">
                <a:effectLst/>
              </a:rPr>
              <a:t>Rigorous academic goals for students based both on IEP objectives and on grade-level standards</a:t>
            </a:r>
          </a:p>
          <a:p>
            <a:pPr marL="171450" indent="-171450">
              <a:buClr>
                <a:schemeClr val="tx1"/>
              </a:buClr>
              <a:buFont typeface="Wingdings" pitchFamily="2" charset="2"/>
              <a:buChar char="§"/>
            </a:pPr>
            <a:r>
              <a:rPr lang="en-US" sz="1000" dirty="0" smtClean="0">
                <a:effectLst/>
              </a:rPr>
              <a:t>Educators use a wide range of collaborative  teaching structures &amp; view themselves as  members of a common team</a:t>
            </a:r>
          </a:p>
          <a:p>
            <a:pPr marL="171450" indent="-171450">
              <a:buClr>
                <a:schemeClr val="tx1"/>
              </a:buClr>
              <a:buFont typeface="Wingdings" pitchFamily="2" charset="2"/>
              <a:buChar char="§"/>
            </a:pPr>
            <a:r>
              <a:rPr lang="en-US" sz="1000" dirty="0" smtClean="0">
                <a:effectLst/>
              </a:rPr>
              <a:t>Most teachers consistently provide a wide range of lesson formats, teaching strategies  &amp; instructional materials</a:t>
            </a:r>
          </a:p>
          <a:p>
            <a:pPr marL="171450" indent="-171450">
              <a:buClr>
                <a:schemeClr val="tx1"/>
              </a:buClr>
              <a:buFont typeface="Wingdings" pitchFamily="2" charset="2"/>
              <a:buChar char="§"/>
            </a:pPr>
            <a:r>
              <a:rPr lang="en-US" sz="1000" dirty="0" smtClean="0">
                <a:effectLst/>
              </a:rPr>
              <a:t>Teachers use a rich array of games, activities  &amp; active learning structures</a:t>
            </a:r>
          </a:p>
          <a:p>
            <a:pPr marL="171450" indent="-171450">
              <a:buFont typeface="Arial" charset="0"/>
              <a:buChar char="•"/>
            </a:pPr>
            <a:endParaRPr lang="en-US" sz="1000" dirty="0" smtClean="0">
              <a:effectLst/>
            </a:endParaRPr>
          </a:p>
          <a:p>
            <a:endParaRPr lang="en-US" sz="1000" dirty="0">
              <a:effectLst/>
            </a:endParaRPr>
          </a:p>
        </p:txBody>
      </p:sp>
    </p:spTree>
    <p:extLst>
      <p:ext uri="{BB962C8B-B14F-4D97-AF65-F5344CB8AC3E}">
        <p14:creationId xmlns:p14="http://schemas.microsoft.com/office/powerpoint/2010/main" val="398228133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772400" cy="685800"/>
          </a:xfrm>
        </p:spPr>
        <p:txBody>
          <a:bodyPr anchor="t"/>
          <a:lstStyle/>
          <a:p>
            <a:pPr algn="ctr"/>
            <a:r>
              <a:rPr lang="en-US" sz="3600" b="1" dirty="0" smtClean="0">
                <a:solidFill>
                  <a:schemeClr val="tx1"/>
                </a:solidFill>
              </a:rPr>
              <a:t>Analyze</a:t>
            </a:r>
            <a:endParaRPr lang="en-US" sz="3600" b="1" dirty="0">
              <a:solidFill>
                <a:schemeClr val="tx1"/>
              </a:solidFill>
            </a:endParaRPr>
          </a:p>
        </p:txBody>
      </p:sp>
      <p:sp>
        <p:nvSpPr>
          <p:cNvPr id="3" name="Content Placeholder 2"/>
          <p:cNvSpPr>
            <a:spLocks noGrp="1"/>
          </p:cNvSpPr>
          <p:nvPr>
            <p:ph idx="1"/>
          </p:nvPr>
        </p:nvSpPr>
        <p:spPr>
          <a:xfrm>
            <a:off x="762000" y="838201"/>
            <a:ext cx="8126412" cy="457200"/>
          </a:xfrm>
          <a:ln>
            <a:noFill/>
          </a:ln>
        </p:spPr>
        <p:txBody>
          <a:bodyPr/>
          <a:lstStyle/>
          <a:p>
            <a:pPr>
              <a:lnSpc>
                <a:spcPct val="90000"/>
              </a:lnSpc>
              <a:buClr>
                <a:srgbClr val="FF0000"/>
              </a:buClr>
            </a:pPr>
            <a:r>
              <a:rPr lang="en-US" sz="1600" dirty="0">
                <a:effectLst/>
              </a:rPr>
              <a:t>How your school </a:t>
            </a:r>
            <a:r>
              <a:rPr lang="en-US" sz="1600" dirty="0" smtClean="0">
                <a:effectLst/>
              </a:rPr>
              <a:t>is managing forward </a:t>
            </a:r>
            <a:r>
              <a:rPr lang="en-US" sz="1600" dirty="0">
                <a:effectLst/>
              </a:rPr>
              <a:t>progress </a:t>
            </a:r>
            <a:r>
              <a:rPr lang="en-US" sz="1600" dirty="0" smtClean="0">
                <a:effectLst/>
              </a:rPr>
              <a:t>related </a:t>
            </a:r>
            <a:r>
              <a:rPr lang="en-US" sz="1600" dirty="0">
                <a:effectLst/>
              </a:rPr>
              <a:t>to improving student access to academic content.</a:t>
            </a:r>
          </a:p>
          <a:p>
            <a:pPr marL="457200" indent="-457200">
              <a:lnSpc>
                <a:spcPct val="90000"/>
              </a:lnSpc>
              <a:buClr>
                <a:schemeClr val="tx1"/>
              </a:buClr>
              <a:buFont typeface="+mj-lt"/>
              <a:buAutoNum type="arabicPeriod"/>
            </a:pPr>
            <a:r>
              <a:rPr lang="en-US" sz="1400" b="1" dirty="0" smtClean="0">
                <a:effectLst/>
              </a:rPr>
              <a:t>Identify the scenario which best describes the level and forward progress in your school: </a:t>
            </a:r>
          </a:p>
          <a:p>
            <a:pPr>
              <a:lnSpc>
                <a:spcPct val="90000"/>
              </a:lnSpc>
              <a:buClr>
                <a:schemeClr val="tx1"/>
              </a:buClr>
            </a:pPr>
            <a:endParaRPr lang="en-US" sz="1400" b="1" dirty="0" smtClean="0">
              <a:effectLst/>
            </a:endParaRPr>
          </a:p>
          <a:p>
            <a:pPr algn="ctr">
              <a:lnSpc>
                <a:spcPct val="90000"/>
              </a:lnSpc>
              <a:buClr>
                <a:schemeClr val="tx1"/>
              </a:buClr>
            </a:pPr>
            <a:r>
              <a:rPr lang="en-US" sz="1400" b="1" dirty="0" smtClean="0">
                <a:effectLst/>
              </a:rPr>
              <a:t>Managing Forward Progress</a:t>
            </a:r>
          </a:p>
          <a:p>
            <a:pPr>
              <a:lnSpc>
                <a:spcPct val="90000"/>
              </a:lnSpc>
              <a:buClr>
                <a:schemeClr val="tx1"/>
              </a:buClr>
            </a:pPr>
            <a:r>
              <a:rPr lang="en-US" sz="1400" b="1" dirty="0" smtClean="0">
                <a:effectLst/>
              </a:rPr>
              <a:t>Vision + Skills + Incentives + Resources + Focused Plan = Forward Progress</a:t>
            </a:r>
          </a:p>
          <a:p>
            <a:pPr>
              <a:lnSpc>
                <a:spcPct val="90000"/>
              </a:lnSpc>
              <a:buClr>
                <a:schemeClr val="tx1"/>
              </a:buClr>
            </a:pPr>
            <a:r>
              <a:rPr lang="en-US" sz="1400" b="1" dirty="0" smtClean="0">
                <a:effectLst/>
              </a:rPr>
              <a:t>               Skills + Incentives + Resources + Focused Plan = Confusion</a:t>
            </a:r>
          </a:p>
          <a:p>
            <a:pPr>
              <a:lnSpc>
                <a:spcPct val="90000"/>
              </a:lnSpc>
              <a:buClr>
                <a:schemeClr val="tx1"/>
              </a:buClr>
            </a:pPr>
            <a:r>
              <a:rPr lang="en-US" sz="1400" b="1" dirty="0" smtClean="0">
                <a:effectLst/>
              </a:rPr>
              <a:t>Vision +               Incentives + Resources + Focused Plan = Anxiety</a:t>
            </a:r>
          </a:p>
          <a:p>
            <a:pPr>
              <a:lnSpc>
                <a:spcPct val="90000"/>
              </a:lnSpc>
              <a:buClr>
                <a:schemeClr val="tx1"/>
              </a:buClr>
            </a:pPr>
            <a:r>
              <a:rPr lang="en-US" sz="1400" b="1" dirty="0" smtClean="0">
                <a:effectLst/>
              </a:rPr>
              <a:t>Vision + Skills +                       Resources + Focused Plan = Gradual Progress</a:t>
            </a:r>
          </a:p>
          <a:p>
            <a:pPr>
              <a:lnSpc>
                <a:spcPct val="90000"/>
              </a:lnSpc>
              <a:buClr>
                <a:schemeClr val="tx1"/>
              </a:buClr>
            </a:pPr>
            <a:r>
              <a:rPr lang="en-US" sz="1400" b="1" dirty="0" smtClean="0">
                <a:effectLst/>
              </a:rPr>
              <a:t>Vision + Skills + Incentives +                                               = Frustration</a:t>
            </a:r>
          </a:p>
          <a:p>
            <a:pPr>
              <a:lnSpc>
                <a:spcPct val="90000"/>
              </a:lnSpc>
              <a:buClr>
                <a:schemeClr val="tx1"/>
              </a:buClr>
            </a:pPr>
            <a:r>
              <a:rPr lang="en-US" sz="1400" b="1" dirty="0" smtClean="0">
                <a:effectLst/>
              </a:rPr>
              <a:t>Vision + Skills + Incentives + Resources                             = False Starts</a:t>
            </a:r>
          </a:p>
          <a:p>
            <a:pPr>
              <a:lnSpc>
                <a:spcPct val="90000"/>
              </a:lnSpc>
              <a:buClr>
                <a:schemeClr val="tx1"/>
              </a:buClr>
            </a:pPr>
            <a:endParaRPr lang="en-US" sz="1400" b="1" dirty="0">
              <a:effectLst/>
            </a:endParaRPr>
          </a:p>
          <a:p>
            <a:pPr marL="457200" indent="-457200">
              <a:lnSpc>
                <a:spcPct val="90000"/>
              </a:lnSpc>
              <a:buClr>
                <a:schemeClr val="tx1"/>
              </a:buClr>
              <a:buFont typeface="+mj-lt"/>
              <a:buAutoNum type="arabicPeriod" startAt="2"/>
            </a:pPr>
            <a:r>
              <a:rPr lang="en-US" sz="1400" b="1" dirty="0" smtClean="0">
                <a:effectLst/>
              </a:rPr>
              <a:t>List one or two focused actions your team will take to improve student access to academic content.</a:t>
            </a:r>
          </a:p>
          <a:p>
            <a:pPr marL="457200" indent="-457200">
              <a:lnSpc>
                <a:spcPct val="90000"/>
              </a:lnSpc>
              <a:buClr>
                <a:schemeClr val="tx1"/>
              </a:buClr>
              <a:buFont typeface="+mj-lt"/>
              <a:buAutoNum type="arabicPeriod" startAt="2"/>
            </a:pPr>
            <a:endParaRPr lang="en-US" sz="1400" b="1" dirty="0">
              <a:effectLst/>
            </a:endParaRPr>
          </a:p>
          <a:p>
            <a:pPr marL="457200" indent="-457200">
              <a:lnSpc>
                <a:spcPct val="90000"/>
              </a:lnSpc>
              <a:buClr>
                <a:schemeClr val="tx1"/>
              </a:buClr>
              <a:buFont typeface="+mj-lt"/>
              <a:buAutoNum type="arabicPeriod" startAt="2"/>
            </a:pPr>
            <a:endParaRPr lang="en-US" sz="1400" b="1" dirty="0" smtClean="0">
              <a:effectLst/>
            </a:endParaRPr>
          </a:p>
          <a:p>
            <a:pPr marL="457200" indent="-457200">
              <a:lnSpc>
                <a:spcPct val="90000"/>
              </a:lnSpc>
              <a:buClr>
                <a:schemeClr val="tx1"/>
              </a:buClr>
              <a:buFont typeface="+mj-lt"/>
              <a:buAutoNum type="arabicPeriod" startAt="2"/>
            </a:pPr>
            <a:r>
              <a:rPr lang="en-US" sz="1400" b="1" dirty="0" smtClean="0">
                <a:effectLst/>
              </a:rPr>
              <a:t>List the resources and incentives available to you (or those that you can reasonably secure) as you move forward with your plans to improve access to academic content. </a:t>
            </a:r>
          </a:p>
          <a:p>
            <a:pPr marL="457200" indent="-457200">
              <a:lnSpc>
                <a:spcPct val="90000"/>
              </a:lnSpc>
              <a:buClr>
                <a:schemeClr val="tx1"/>
              </a:buClr>
              <a:buFont typeface="+mj-lt"/>
              <a:buAutoNum type="arabicPeriod" startAt="2"/>
            </a:pPr>
            <a:endParaRPr lang="en-US" sz="1600" dirty="0" smtClean="0">
              <a:effectLst/>
            </a:endParaRPr>
          </a:p>
          <a:p>
            <a:pPr algn="just">
              <a:lnSpc>
                <a:spcPct val="90000"/>
              </a:lnSpc>
              <a:buClr>
                <a:srgbClr val="FF0000"/>
              </a:buClr>
            </a:pPr>
            <a:r>
              <a:rPr lang="en-US" sz="2800" dirty="0">
                <a:effectLst/>
              </a:rPr>
              <a:t>	</a:t>
            </a:r>
            <a:r>
              <a:rPr lang="en-US" sz="2800" dirty="0" smtClean="0">
                <a:effectLst/>
              </a:rPr>
              <a:t>			</a:t>
            </a:r>
            <a:endParaRPr lang="en-US" sz="2000" b="1" dirty="0">
              <a:effectLst/>
            </a:endParaRPr>
          </a:p>
        </p:txBody>
      </p:sp>
    </p:spTree>
    <p:extLst>
      <p:ext uri="{BB962C8B-B14F-4D97-AF65-F5344CB8AC3E}">
        <p14:creationId xmlns:p14="http://schemas.microsoft.com/office/powerpoint/2010/main" val="34977999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772400" cy="685800"/>
          </a:xfrm>
        </p:spPr>
        <p:txBody>
          <a:bodyPr anchor="t"/>
          <a:lstStyle/>
          <a:p>
            <a:pPr algn="ctr"/>
            <a:r>
              <a:rPr lang="en-US" sz="3600" b="1" dirty="0" smtClean="0">
                <a:solidFill>
                  <a:schemeClr val="tx1"/>
                </a:solidFill>
              </a:rPr>
              <a:t>Review and Refine…</a:t>
            </a:r>
            <a:endParaRPr lang="en-US" sz="3600" b="1" dirty="0">
              <a:solidFill>
                <a:schemeClr val="tx1"/>
              </a:solidFill>
            </a:endParaRPr>
          </a:p>
        </p:txBody>
      </p:sp>
      <p:sp>
        <p:nvSpPr>
          <p:cNvPr id="3" name="Content Placeholder 2"/>
          <p:cNvSpPr>
            <a:spLocks noGrp="1"/>
          </p:cNvSpPr>
          <p:nvPr>
            <p:ph idx="1"/>
          </p:nvPr>
        </p:nvSpPr>
        <p:spPr>
          <a:xfrm>
            <a:off x="762000" y="838201"/>
            <a:ext cx="8126412" cy="457200"/>
          </a:xfrm>
          <a:solidFill>
            <a:schemeClr val="bg1"/>
          </a:solidFill>
          <a:ln>
            <a:noFill/>
          </a:ln>
        </p:spPr>
        <p:txBody>
          <a:bodyPr/>
          <a:lstStyle/>
          <a:p>
            <a:pPr>
              <a:lnSpc>
                <a:spcPct val="90000"/>
              </a:lnSpc>
              <a:buClr>
                <a:srgbClr val="FF0000"/>
              </a:buClr>
            </a:pPr>
            <a:r>
              <a:rPr lang="en-US" sz="1600" dirty="0" smtClean="0">
                <a:effectLst/>
              </a:rPr>
              <a:t>Progress on data-driven decision-making, differentiated instruction and effective accommodations.</a:t>
            </a:r>
            <a:endParaRPr lang="en-US" sz="1600" dirty="0">
              <a:effectLst/>
            </a:endParaRPr>
          </a:p>
          <a:p>
            <a:pPr algn="ctr">
              <a:lnSpc>
                <a:spcPct val="90000"/>
              </a:lnSpc>
              <a:buClr>
                <a:schemeClr val="tx1"/>
              </a:buClr>
            </a:pPr>
            <a:endParaRPr lang="en-US" sz="1400" b="1" dirty="0" smtClean="0">
              <a:effectLst/>
            </a:endParaRPr>
          </a:p>
          <a:p>
            <a:pPr algn="ctr">
              <a:lnSpc>
                <a:spcPct val="90000"/>
              </a:lnSpc>
              <a:buClr>
                <a:schemeClr val="tx1"/>
              </a:buClr>
            </a:pPr>
            <a:r>
              <a:rPr lang="en-US" sz="1400" b="1" dirty="0" smtClean="0">
                <a:effectLst/>
              </a:rPr>
              <a:t>Improving Student Access to Academic Content</a:t>
            </a:r>
          </a:p>
          <a:p>
            <a:pPr algn="ctr">
              <a:lnSpc>
                <a:spcPct val="90000"/>
              </a:lnSpc>
              <a:buClr>
                <a:schemeClr val="tx1"/>
              </a:buClr>
            </a:pPr>
            <a:endParaRPr lang="en-US" sz="1400" b="1" dirty="0" smtClean="0">
              <a:effectLst/>
            </a:endParaRPr>
          </a:p>
          <a:p>
            <a:pPr>
              <a:lnSpc>
                <a:spcPct val="90000"/>
              </a:lnSpc>
              <a:buClr>
                <a:schemeClr val="tx1"/>
              </a:buClr>
            </a:pPr>
            <a:r>
              <a:rPr lang="en-US" sz="1400" b="1" dirty="0" smtClean="0">
                <a:effectLst/>
              </a:rPr>
              <a:t>		Continue			Start		Stop		</a:t>
            </a:r>
          </a:p>
          <a:p>
            <a:pPr>
              <a:lnSpc>
                <a:spcPct val="90000"/>
              </a:lnSpc>
              <a:buClr>
                <a:schemeClr val="tx1"/>
              </a:buClr>
            </a:pPr>
            <a:endParaRPr lang="en-US" sz="1600" dirty="0" smtClean="0">
              <a:effectLst/>
            </a:endParaRPr>
          </a:p>
          <a:p>
            <a:pPr algn="just">
              <a:lnSpc>
                <a:spcPct val="90000"/>
              </a:lnSpc>
              <a:buClr>
                <a:srgbClr val="FF0000"/>
              </a:buClr>
            </a:pPr>
            <a:r>
              <a:rPr lang="en-US" sz="2800" dirty="0">
                <a:effectLst/>
              </a:rPr>
              <a:t>	</a:t>
            </a:r>
            <a:r>
              <a:rPr lang="en-US" sz="2800" dirty="0" smtClean="0">
                <a:effectLst/>
              </a:rPr>
              <a:t>			</a:t>
            </a:r>
            <a:endParaRPr lang="en-US" sz="2000" b="1" dirty="0">
              <a:effectLst/>
            </a:endParaRPr>
          </a:p>
        </p:txBody>
      </p:sp>
      <p:cxnSp>
        <p:nvCxnSpPr>
          <p:cNvPr id="5" name="Straight Connector 4"/>
          <p:cNvCxnSpPr/>
          <p:nvPr/>
        </p:nvCxnSpPr>
        <p:spPr bwMode="auto">
          <a:xfrm>
            <a:off x="381000" y="2362200"/>
            <a:ext cx="7924800"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1905000" y="2362200"/>
            <a:ext cx="0" cy="312420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Rectangle 7"/>
          <p:cNvSpPr/>
          <p:nvPr/>
        </p:nvSpPr>
        <p:spPr>
          <a:xfrm>
            <a:off x="342900" y="2530803"/>
            <a:ext cx="1104900" cy="738664"/>
          </a:xfrm>
          <a:prstGeom prst="rect">
            <a:avLst/>
          </a:prstGeom>
        </p:spPr>
        <p:txBody>
          <a:bodyPr wrap="square">
            <a:spAutoFit/>
          </a:bodyPr>
          <a:lstStyle/>
          <a:p>
            <a:r>
              <a:rPr lang="en-US" sz="1400" b="1" kern="0" dirty="0">
                <a:solidFill>
                  <a:srgbClr val="000066"/>
                </a:solidFill>
                <a:latin typeface="Times New Roman"/>
              </a:rPr>
              <a:t>Data-driven Decision-Making</a:t>
            </a:r>
            <a:endParaRPr lang="en-US" dirty="0"/>
          </a:p>
        </p:txBody>
      </p:sp>
      <p:sp>
        <p:nvSpPr>
          <p:cNvPr id="9" name="Rectangle 8"/>
          <p:cNvSpPr/>
          <p:nvPr/>
        </p:nvSpPr>
        <p:spPr>
          <a:xfrm>
            <a:off x="381000" y="3581400"/>
            <a:ext cx="1371600" cy="523220"/>
          </a:xfrm>
          <a:prstGeom prst="rect">
            <a:avLst/>
          </a:prstGeom>
        </p:spPr>
        <p:txBody>
          <a:bodyPr wrap="square">
            <a:spAutoFit/>
          </a:bodyPr>
          <a:lstStyle/>
          <a:p>
            <a:r>
              <a:rPr lang="en-US" sz="1400" b="1" kern="0" dirty="0" smtClean="0">
                <a:solidFill>
                  <a:srgbClr val="000066"/>
                </a:solidFill>
                <a:latin typeface="Times New Roman"/>
              </a:rPr>
              <a:t>Differentiated Instruction</a:t>
            </a:r>
            <a:endParaRPr lang="en-US" dirty="0"/>
          </a:p>
        </p:txBody>
      </p:sp>
      <p:sp>
        <p:nvSpPr>
          <p:cNvPr id="10" name="Rectangle 9"/>
          <p:cNvSpPr/>
          <p:nvPr/>
        </p:nvSpPr>
        <p:spPr>
          <a:xfrm>
            <a:off x="342900" y="4648200"/>
            <a:ext cx="1562100" cy="523220"/>
          </a:xfrm>
          <a:prstGeom prst="rect">
            <a:avLst/>
          </a:prstGeom>
        </p:spPr>
        <p:txBody>
          <a:bodyPr wrap="square">
            <a:spAutoFit/>
          </a:bodyPr>
          <a:lstStyle/>
          <a:p>
            <a:r>
              <a:rPr lang="en-US" sz="1400" b="1" kern="0" dirty="0" smtClean="0">
                <a:solidFill>
                  <a:srgbClr val="000066"/>
                </a:solidFill>
                <a:latin typeface="Times New Roman"/>
              </a:rPr>
              <a:t>Effective Accommodations</a:t>
            </a:r>
            <a:endParaRPr lang="en-US" dirty="0"/>
          </a:p>
        </p:txBody>
      </p:sp>
      <p:cxnSp>
        <p:nvCxnSpPr>
          <p:cNvPr id="12" name="Straight Connector 11"/>
          <p:cNvCxnSpPr/>
          <p:nvPr/>
        </p:nvCxnSpPr>
        <p:spPr bwMode="auto">
          <a:xfrm>
            <a:off x="4457700" y="2362200"/>
            <a:ext cx="0" cy="312420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6705600" y="2362200"/>
            <a:ext cx="0" cy="312420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a:off x="1905000" y="3429000"/>
            <a:ext cx="6400800"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1905000" y="4495800"/>
            <a:ext cx="6400800"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1905000" y="5486400"/>
            <a:ext cx="6400800"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200538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772400" cy="685800"/>
          </a:xfrm>
        </p:spPr>
        <p:txBody>
          <a:bodyPr anchor="t"/>
          <a:lstStyle/>
          <a:p>
            <a:pPr algn="ctr"/>
            <a:r>
              <a:rPr lang="en-US" sz="3600" b="1" dirty="0" smtClean="0">
                <a:solidFill>
                  <a:schemeClr val="tx1"/>
                </a:solidFill>
              </a:rPr>
              <a:t>Plan a Next Step</a:t>
            </a:r>
            <a:endParaRPr lang="en-US" sz="3600" b="1" dirty="0">
              <a:solidFill>
                <a:schemeClr val="tx1"/>
              </a:solidFill>
            </a:endParaRPr>
          </a:p>
        </p:txBody>
      </p:sp>
      <p:sp>
        <p:nvSpPr>
          <p:cNvPr id="3" name="Content Placeholder 2"/>
          <p:cNvSpPr>
            <a:spLocks noGrp="1"/>
          </p:cNvSpPr>
          <p:nvPr>
            <p:ph idx="1"/>
          </p:nvPr>
        </p:nvSpPr>
        <p:spPr>
          <a:xfrm>
            <a:off x="762000" y="838200"/>
            <a:ext cx="8126412" cy="838200"/>
          </a:xfrm>
          <a:solidFill>
            <a:schemeClr val="bg1"/>
          </a:solidFill>
          <a:ln>
            <a:solidFill>
              <a:schemeClr val="tx1"/>
            </a:solidFill>
          </a:ln>
        </p:spPr>
        <p:txBody>
          <a:bodyPr/>
          <a:lstStyle/>
          <a:p>
            <a:pPr>
              <a:lnSpc>
                <a:spcPct val="90000"/>
              </a:lnSpc>
              <a:buClr>
                <a:srgbClr val="FF0000"/>
              </a:buClr>
            </a:pPr>
            <a:r>
              <a:rPr lang="en-US" sz="1600" dirty="0" smtClean="0">
                <a:effectLst/>
              </a:rPr>
              <a:t>What’s Next? (Be specific when you describe your next step):</a:t>
            </a:r>
          </a:p>
          <a:p>
            <a:pPr>
              <a:lnSpc>
                <a:spcPct val="90000"/>
              </a:lnSpc>
              <a:buClr>
                <a:srgbClr val="FF0000"/>
              </a:buClr>
            </a:pPr>
            <a:endParaRPr lang="en-US" sz="1600" dirty="0">
              <a:effectLst/>
            </a:endParaRPr>
          </a:p>
          <a:p>
            <a:pPr>
              <a:lnSpc>
                <a:spcPct val="90000"/>
              </a:lnSpc>
              <a:buClr>
                <a:srgbClr val="FF0000"/>
              </a:buClr>
            </a:pPr>
            <a:r>
              <a:rPr lang="en-US" sz="1600" dirty="0">
                <a:effectLst/>
              </a:rPr>
              <a:t>Why is this </a:t>
            </a:r>
            <a:r>
              <a:rPr lang="en-US" sz="1600" dirty="0" smtClean="0">
                <a:effectLst/>
              </a:rPr>
              <a:t>Important?</a:t>
            </a:r>
          </a:p>
          <a:p>
            <a:pPr>
              <a:lnSpc>
                <a:spcPct val="90000"/>
              </a:lnSpc>
              <a:buClr>
                <a:srgbClr val="FF0000"/>
              </a:buClr>
            </a:pPr>
            <a:endParaRPr lang="en-US" sz="1200" b="1" dirty="0" smtClean="0">
              <a:effectLst/>
            </a:endParaRPr>
          </a:p>
          <a:p>
            <a:pPr>
              <a:lnSpc>
                <a:spcPct val="90000"/>
              </a:lnSpc>
              <a:buClr>
                <a:srgbClr val="FF0000"/>
              </a:buClr>
            </a:pPr>
            <a:r>
              <a:rPr lang="en-US" sz="1000" b="1" dirty="0" smtClean="0">
                <a:effectLst/>
              </a:rPr>
              <a:t>									</a:t>
            </a:r>
          </a:p>
          <a:p>
            <a:pPr>
              <a:lnSpc>
                <a:spcPct val="90000"/>
              </a:lnSpc>
              <a:buClr>
                <a:schemeClr val="tx1"/>
              </a:buClr>
            </a:pPr>
            <a:r>
              <a:rPr lang="en-US" sz="1000" b="1" dirty="0">
                <a:effectLst/>
              </a:rPr>
              <a:t>Here’s how it looks </a:t>
            </a:r>
            <a:r>
              <a:rPr lang="en-US" sz="1000" b="1" dirty="0" smtClean="0">
                <a:effectLst/>
              </a:rPr>
              <a:t>now   	Here’s how we want	These are the steps 	Who will initiate 	Timeline</a:t>
            </a:r>
          </a:p>
          <a:p>
            <a:pPr>
              <a:lnSpc>
                <a:spcPct val="90000"/>
              </a:lnSpc>
              <a:buClr>
                <a:schemeClr val="tx1"/>
              </a:buClr>
            </a:pPr>
            <a:r>
              <a:rPr lang="en-US" sz="1000" b="1" dirty="0">
                <a:effectLst/>
              </a:rPr>
              <a:t>		</a:t>
            </a:r>
            <a:r>
              <a:rPr lang="en-US" sz="1000" b="1" dirty="0" smtClean="0">
                <a:effectLst/>
              </a:rPr>
              <a:t>it to look in the future	that will get us there	and lead each step</a:t>
            </a:r>
          </a:p>
          <a:p>
            <a:pPr>
              <a:lnSpc>
                <a:spcPct val="90000"/>
              </a:lnSpc>
              <a:buClr>
                <a:schemeClr val="tx1"/>
              </a:buClr>
            </a:pPr>
            <a:r>
              <a:rPr lang="en-US" sz="1000" b="1" dirty="0" smtClean="0">
                <a:effectLst/>
              </a:rPr>
              <a:t>	</a:t>
            </a:r>
            <a:r>
              <a:rPr lang="en-US" sz="2800" dirty="0">
                <a:effectLst/>
              </a:rPr>
              <a:t>	</a:t>
            </a:r>
            <a:r>
              <a:rPr lang="en-US" sz="2800" dirty="0" smtClean="0">
                <a:effectLst/>
              </a:rPr>
              <a:t>			</a:t>
            </a:r>
            <a:endParaRPr lang="en-US" sz="2000" b="1" dirty="0">
              <a:effectLst/>
            </a:endParaRPr>
          </a:p>
        </p:txBody>
      </p:sp>
      <p:cxnSp>
        <p:nvCxnSpPr>
          <p:cNvPr id="5" name="Straight Connector 4"/>
          <p:cNvCxnSpPr/>
          <p:nvPr/>
        </p:nvCxnSpPr>
        <p:spPr bwMode="auto">
          <a:xfrm>
            <a:off x="381000" y="2514600"/>
            <a:ext cx="8382000"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286000" y="2133600"/>
            <a:ext cx="0" cy="381000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4038600" y="2133600"/>
            <a:ext cx="0" cy="381000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5791200" y="2133600"/>
            <a:ext cx="0" cy="381000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5"/>
          <p:cNvCxnSpPr>
            <a:stCxn id="3" idx="1"/>
            <a:endCxn id="3" idx="3"/>
          </p:cNvCxnSpPr>
          <p:nvPr/>
        </p:nvCxnSpPr>
        <p:spPr bwMode="auto">
          <a:xfrm>
            <a:off x="762000" y="1257300"/>
            <a:ext cx="8126412"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7848600" y="2162175"/>
            <a:ext cx="0" cy="3781425"/>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6435255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772400" cy="685800"/>
          </a:xfrm>
        </p:spPr>
        <p:txBody>
          <a:bodyPr anchor="t"/>
          <a:lstStyle/>
          <a:p>
            <a:pPr algn="ctr"/>
            <a:r>
              <a:rPr lang="en-US" sz="3600" b="1" dirty="0" smtClean="0">
                <a:solidFill>
                  <a:schemeClr val="tx1"/>
                </a:solidFill>
              </a:rPr>
              <a:t>Network…</a:t>
            </a:r>
            <a:endParaRPr lang="en-US" sz="3600" b="1" dirty="0">
              <a:solidFill>
                <a:schemeClr val="tx1"/>
              </a:solidFill>
            </a:endParaRPr>
          </a:p>
        </p:txBody>
      </p:sp>
      <p:sp>
        <p:nvSpPr>
          <p:cNvPr id="3" name="Content Placeholder 2"/>
          <p:cNvSpPr>
            <a:spLocks noGrp="1"/>
          </p:cNvSpPr>
          <p:nvPr>
            <p:ph idx="1"/>
          </p:nvPr>
        </p:nvSpPr>
        <p:spPr>
          <a:xfrm>
            <a:off x="762000" y="838200"/>
            <a:ext cx="8126412" cy="838200"/>
          </a:xfrm>
          <a:solidFill>
            <a:schemeClr val="bg1"/>
          </a:solidFill>
          <a:ln>
            <a:solidFill>
              <a:schemeClr val="tx1"/>
            </a:solidFill>
          </a:ln>
        </p:spPr>
        <p:txBody>
          <a:bodyPr/>
          <a:lstStyle/>
          <a:p>
            <a:pPr>
              <a:lnSpc>
                <a:spcPct val="90000"/>
              </a:lnSpc>
              <a:buClr>
                <a:srgbClr val="FF0000"/>
              </a:buClr>
            </a:pPr>
            <a:r>
              <a:rPr lang="en-US" sz="1600" dirty="0" smtClean="0">
                <a:effectLst/>
              </a:rPr>
              <a:t>With another school team to share information, arrange visits, coordinate a staff development opportunity</a:t>
            </a:r>
          </a:p>
          <a:p>
            <a:pPr>
              <a:lnSpc>
                <a:spcPct val="90000"/>
              </a:lnSpc>
              <a:buClr>
                <a:srgbClr val="FF0000"/>
              </a:buClr>
            </a:pPr>
            <a:endParaRPr lang="en-US" sz="1200" b="1" dirty="0" smtClean="0">
              <a:effectLst/>
            </a:endParaRPr>
          </a:p>
          <a:p>
            <a:pPr>
              <a:lnSpc>
                <a:spcPct val="90000"/>
              </a:lnSpc>
              <a:buClr>
                <a:srgbClr val="FF0000"/>
              </a:buClr>
            </a:pPr>
            <a:r>
              <a:rPr lang="en-US" sz="1000" b="1" dirty="0" smtClean="0">
                <a:effectLst/>
              </a:rPr>
              <a:t>									</a:t>
            </a:r>
          </a:p>
          <a:p>
            <a:pPr>
              <a:lnSpc>
                <a:spcPct val="90000"/>
              </a:lnSpc>
              <a:buClr>
                <a:schemeClr val="tx1"/>
              </a:buClr>
            </a:pPr>
            <a:r>
              <a:rPr lang="en-US" sz="1200" b="1" dirty="0" smtClean="0">
                <a:effectLst/>
              </a:rPr>
              <a:t>Create a log of new contacts…   	</a:t>
            </a:r>
          </a:p>
          <a:p>
            <a:pPr>
              <a:lnSpc>
                <a:spcPct val="90000"/>
              </a:lnSpc>
              <a:buClr>
                <a:schemeClr val="tx1"/>
              </a:buClr>
            </a:pPr>
            <a:r>
              <a:rPr lang="en-US" sz="1000" b="1" dirty="0" smtClean="0">
                <a:effectLst/>
              </a:rPr>
              <a:t>Who?	</a:t>
            </a:r>
            <a:r>
              <a:rPr lang="en-US" sz="2800" dirty="0">
                <a:effectLst/>
              </a:rPr>
              <a:t>	</a:t>
            </a:r>
            <a:r>
              <a:rPr lang="en-US" sz="1000" b="1" dirty="0" smtClean="0">
                <a:effectLst/>
              </a:rPr>
              <a:t>What expertise might be shared?			Other Information</a:t>
            </a:r>
          </a:p>
        </p:txBody>
      </p:sp>
      <p:cxnSp>
        <p:nvCxnSpPr>
          <p:cNvPr id="5" name="Straight Connector 4"/>
          <p:cNvCxnSpPr/>
          <p:nvPr/>
        </p:nvCxnSpPr>
        <p:spPr bwMode="auto">
          <a:xfrm>
            <a:off x="381000" y="2438400"/>
            <a:ext cx="8382000"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286000" y="2438400"/>
            <a:ext cx="0" cy="350520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5800725" y="2438400"/>
            <a:ext cx="0" cy="3519487"/>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5"/>
          <p:cNvCxnSpPr>
            <a:stCxn id="3" idx="1"/>
            <a:endCxn id="3" idx="3"/>
          </p:cNvCxnSpPr>
          <p:nvPr/>
        </p:nvCxnSpPr>
        <p:spPr bwMode="auto">
          <a:xfrm>
            <a:off x="762000" y="1257300"/>
            <a:ext cx="8126412" cy="0"/>
          </a:xfrm>
          <a:prstGeom prst="line">
            <a:avLst/>
          </a:prstGeom>
          <a:solidFill>
            <a:schemeClr val="accent1"/>
          </a:solidFill>
          <a:ln w="9525"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7848600" y="2438400"/>
            <a:ext cx="0" cy="350520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649019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r>
              <a:rPr lang="en-US" sz="3600" b="1" dirty="0" smtClean="0">
                <a:solidFill>
                  <a:schemeClr val="tx1"/>
                </a:solidFill>
              </a:rPr>
              <a:t>Conclusion</a:t>
            </a:r>
            <a:endParaRPr lang="en-US" sz="3600" b="1" dirty="0">
              <a:solidFill>
                <a:schemeClr val="tx1"/>
              </a:solidFill>
            </a:endParaRPr>
          </a:p>
        </p:txBody>
      </p:sp>
      <p:sp>
        <p:nvSpPr>
          <p:cNvPr id="452611" name="Rectangle 3"/>
          <p:cNvSpPr>
            <a:spLocks noGrp="1" noChangeArrowheads="1"/>
          </p:cNvSpPr>
          <p:nvPr>
            <p:ph type="body" idx="1"/>
          </p:nvPr>
        </p:nvSpPr>
        <p:spPr>
          <a:xfrm>
            <a:off x="990600" y="1828800"/>
            <a:ext cx="7745412" cy="4073525"/>
          </a:xfrm>
        </p:spPr>
        <p:txBody>
          <a:bodyPr/>
          <a:lstStyle/>
          <a:p>
            <a:pPr indent="342900">
              <a:lnSpc>
                <a:spcPct val="90000"/>
              </a:lnSpc>
              <a:buClr>
                <a:srgbClr val="FF0000"/>
              </a:buClr>
              <a:buFont typeface="Wingdings" pitchFamily="2" charset="2"/>
              <a:buChar char="§"/>
            </a:pPr>
            <a:r>
              <a:rPr lang="en-US" sz="2400" dirty="0">
                <a:effectLst/>
              </a:rPr>
              <a:t>There is a need for teams of special education teachers, general education teachers, and administrators to learn ways they might work together to differentiate instruction to better meet the needs of all students, especially those students who are low performing and struggling in school.</a:t>
            </a:r>
          </a:p>
          <a:p>
            <a:pPr indent="342900">
              <a:lnSpc>
                <a:spcPct val="90000"/>
              </a:lnSpc>
              <a:buClr>
                <a:srgbClr val="FF0000"/>
              </a:buClr>
              <a:buFont typeface="Wingdings" pitchFamily="2" charset="2"/>
              <a:buChar char="§"/>
            </a:pPr>
            <a:r>
              <a:rPr lang="en-US" sz="2400" dirty="0">
                <a:effectLst/>
              </a:rPr>
              <a:t>These planning tools have been used by individual educators and education teams when planning for more effective access to academic content. The intent of this </a:t>
            </a:r>
            <a:r>
              <a:rPr lang="en-US" sz="2400" dirty="0" smtClean="0">
                <a:effectLst/>
              </a:rPr>
              <a:t>presentation </a:t>
            </a:r>
            <a:r>
              <a:rPr lang="en-US" sz="2400" dirty="0">
                <a:effectLst/>
              </a:rPr>
              <a:t>was to provide information </a:t>
            </a:r>
            <a:r>
              <a:rPr lang="en-US" sz="2400" dirty="0" smtClean="0">
                <a:effectLst/>
              </a:rPr>
              <a:t>about processes and tools that may be used to </a:t>
            </a:r>
            <a:r>
              <a:rPr lang="en-US" sz="2400" dirty="0">
                <a:effectLst/>
              </a:rPr>
              <a:t>develop </a:t>
            </a:r>
            <a:r>
              <a:rPr lang="en-US" sz="2400" dirty="0" smtClean="0">
                <a:effectLst/>
              </a:rPr>
              <a:t>more effective inclusion plans.</a:t>
            </a:r>
            <a:endParaRPr lang="en-US" sz="2400" dirty="0">
              <a:effectLst/>
            </a:endParaRPr>
          </a:p>
        </p:txBody>
      </p:sp>
      <p:sp>
        <p:nvSpPr>
          <p:cNvPr id="452613" name="Line 5"/>
          <p:cNvSpPr>
            <a:spLocks noChangeShapeType="1"/>
          </p:cNvSpPr>
          <p:nvPr/>
        </p:nvSpPr>
        <p:spPr bwMode="auto">
          <a:xfrm>
            <a:off x="990600" y="15240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F7C80"/>
            </a:gs>
            <a:gs pos="100000">
              <a:srgbClr val="FFFFFF"/>
            </a:gs>
          </a:gsLst>
          <a:path path="rect">
            <a:fillToRect l="100000" t="100000"/>
          </a:path>
        </a:gra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1143000" y="533400"/>
            <a:ext cx="7315200" cy="1219200"/>
          </a:xfrm>
        </p:spPr>
        <p:txBody>
          <a:bodyPr/>
          <a:lstStyle/>
          <a:p>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Rebooting Your Special Education Service Delivery Model</a:t>
            </a: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106499" name="Rectangle 3"/>
          <p:cNvSpPr>
            <a:spLocks noGrp="1" noChangeArrowheads="1"/>
          </p:cNvSpPr>
          <p:nvPr>
            <p:ph type="subTitle" idx="1"/>
          </p:nvPr>
        </p:nvSpPr>
        <p:spPr>
          <a:xfrm>
            <a:off x="1981200" y="2057400"/>
            <a:ext cx="6400800" cy="2133600"/>
          </a:xfrm>
        </p:spPr>
        <p:txBody>
          <a:bodyPr/>
          <a:lstStyle/>
          <a:p>
            <a:pPr algn="l"/>
            <a:r>
              <a:rPr lang="en-US" sz="2800" b="1" dirty="0">
                <a:solidFill>
                  <a:schemeClr val="tx1"/>
                </a:solidFill>
                <a:effectLst/>
              </a:rPr>
              <a:t>Dale Lennon</a:t>
            </a:r>
          </a:p>
          <a:p>
            <a:pPr algn="l"/>
            <a:r>
              <a:rPr lang="en-US" sz="2800" b="1" dirty="0">
                <a:solidFill>
                  <a:schemeClr val="tx1"/>
                </a:solidFill>
                <a:effectLst/>
              </a:rPr>
              <a:t>Director of Pupil Services</a:t>
            </a:r>
          </a:p>
          <a:p>
            <a:pPr algn="l"/>
            <a:r>
              <a:rPr lang="en-US" sz="2800" b="1" dirty="0">
                <a:solidFill>
                  <a:schemeClr val="tx1"/>
                </a:solidFill>
                <a:effectLst/>
              </a:rPr>
              <a:t>Trumbull County Educational Service Center</a:t>
            </a:r>
          </a:p>
          <a:p>
            <a:pPr algn="l"/>
            <a:endParaRPr lang="en-US" sz="2800" b="1" dirty="0">
              <a:solidFill>
                <a:schemeClr val="tx1"/>
              </a:solidFill>
              <a:effectLst/>
            </a:endParaRPr>
          </a:p>
          <a:p>
            <a:pPr algn="l"/>
            <a:r>
              <a:rPr lang="en-US" sz="2800" b="1" dirty="0" smtClean="0">
                <a:solidFill>
                  <a:schemeClr val="tx1"/>
                </a:solidFill>
                <a:effectLst/>
              </a:rPr>
              <a:t>November 9, 2012</a:t>
            </a:r>
            <a:endParaRPr lang="en-US" sz="2800" b="1" dirty="0">
              <a:solidFill>
                <a:schemeClr val="tx1"/>
              </a:solidFill>
              <a:effectLst/>
            </a:endParaRPr>
          </a:p>
          <a:p>
            <a:endParaRPr lang="en-US" sz="2800" b="1" dirty="0">
              <a:solidFill>
                <a:schemeClr val="tx1"/>
              </a:solidFill>
              <a:effectLst/>
            </a:endParaRPr>
          </a:p>
          <a:p>
            <a:endParaRPr lang="en-US" sz="2800" b="1" dirty="0">
              <a:solidFill>
                <a:schemeClr val="tx1"/>
              </a:solidFill>
              <a:effectLst/>
            </a:endParaRPr>
          </a:p>
          <a:p>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r>
              <a:rPr lang="en-US" sz="3200" b="1" dirty="0" smtClean="0">
                <a:solidFill>
                  <a:schemeClr val="tx1"/>
                </a:solidFill>
              </a:rPr>
              <a:t>Inclusion Planning: A Continuous Process</a:t>
            </a:r>
            <a:endParaRPr lang="en-US" sz="3200" b="1" dirty="0">
              <a:solidFill>
                <a:schemeClr val="tx1"/>
              </a:solidFill>
            </a:endParaRPr>
          </a:p>
        </p:txBody>
      </p:sp>
      <p:sp>
        <p:nvSpPr>
          <p:cNvPr id="452613" name="Line 5"/>
          <p:cNvSpPr>
            <a:spLocks noChangeShapeType="1"/>
          </p:cNvSpPr>
          <p:nvPr/>
        </p:nvSpPr>
        <p:spPr bwMode="auto">
          <a:xfrm>
            <a:off x="990600" y="16764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720915717"/>
              </p:ext>
            </p:extLst>
          </p:nvPr>
        </p:nvGraphicFramePr>
        <p:xfrm>
          <a:off x="927894" y="1905000"/>
          <a:ext cx="7745412" cy="3844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72120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r>
              <a:rPr lang="en-US" sz="3600" b="1" dirty="0" smtClean="0">
                <a:solidFill>
                  <a:schemeClr val="tx1"/>
                </a:solidFill>
              </a:rPr>
              <a:t>Inclusion Resources</a:t>
            </a:r>
            <a:endParaRPr lang="en-US" sz="3600" b="1" dirty="0">
              <a:solidFill>
                <a:schemeClr val="tx1"/>
              </a:solidFill>
            </a:endParaRPr>
          </a:p>
        </p:txBody>
      </p:sp>
      <p:sp>
        <p:nvSpPr>
          <p:cNvPr id="452611" name="Rectangle 3"/>
          <p:cNvSpPr>
            <a:spLocks noGrp="1" noChangeArrowheads="1"/>
          </p:cNvSpPr>
          <p:nvPr>
            <p:ph type="body" idx="1"/>
          </p:nvPr>
        </p:nvSpPr>
        <p:spPr>
          <a:xfrm>
            <a:off x="1169988" y="1946275"/>
            <a:ext cx="7745412" cy="3463925"/>
          </a:xfrm>
        </p:spPr>
        <p:txBody>
          <a:bodyPr/>
          <a:lstStyle/>
          <a:p>
            <a:pPr marL="171450" indent="-171450">
              <a:buClr>
                <a:srgbClr val="000066"/>
              </a:buClr>
              <a:buFont typeface="Wingdings" pitchFamily="2" charset="2"/>
              <a:buChar char="q"/>
            </a:pPr>
            <a:r>
              <a:rPr lang="en-US" sz="1600" i="1" dirty="0" smtClean="0">
                <a:effectLst/>
              </a:rPr>
              <a:t>The Focused Approach Planning Guide: Tools to Improve </a:t>
            </a:r>
            <a:r>
              <a:rPr lang="en-US" sz="1600" i="1" dirty="0">
                <a:effectLst/>
              </a:rPr>
              <a:t>Student Access. http://</a:t>
            </a:r>
            <a:r>
              <a:rPr lang="en-US" sz="1600" i="1" dirty="0" smtClean="0">
                <a:effectLst/>
              </a:rPr>
              <a:t>www.cehd.umn.edu/nceo/OnlinePubs/focused_approach_tool/FocusedApproachTool.pdf</a:t>
            </a:r>
          </a:p>
          <a:p>
            <a:pPr marL="171450" indent="-171450">
              <a:buClr>
                <a:srgbClr val="000066"/>
              </a:buClr>
              <a:buFont typeface="Wingdings" pitchFamily="2" charset="2"/>
              <a:buChar char="q"/>
            </a:pPr>
            <a:r>
              <a:rPr lang="en-US" sz="1600" i="1" dirty="0" smtClean="0">
                <a:effectLst/>
              </a:rPr>
              <a:t>Inclusive </a:t>
            </a:r>
            <a:r>
              <a:rPr lang="en-US" sz="1600" i="1" dirty="0">
                <a:effectLst/>
              </a:rPr>
              <a:t>Education Starter Kit, Manual 1 and Manual 2. </a:t>
            </a:r>
            <a:r>
              <a:rPr lang="en-US" sz="1600" dirty="0">
                <a:effectLst/>
              </a:rPr>
              <a:t>Produced by the California Department of Education, Special Education Division under a contract with the </a:t>
            </a:r>
            <a:r>
              <a:rPr lang="en-US" sz="1600" dirty="0" err="1">
                <a:effectLst/>
              </a:rPr>
              <a:t>WestEd</a:t>
            </a:r>
            <a:r>
              <a:rPr lang="en-US" sz="1600" dirty="0">
                <a:effectLst/>
              </a:rPr>
              <a:t> Center for </a:t>
            </a:r>
            <a:r>
              <a:rPr lang="en-US" sz="1600" dirty="0" smtClean="0">
                <a:effectLst/>
              </a:rPr>
              <a:t>Prevention and </a:t>
            </a:r>
            <a:r>
              <a:rPr lang="en-US" sz="1600" dirty="0">
                <a:effectLst/>
              </a:rPr>
              <a:t>Early Intervention. http://www.wested.org/cpei/1Manual1TOCAcknow.pdf</a:t>
            </a:r>
          </a:p>
          <a:p>
            <a:pPr marL="171450" indent="-171450">
              <a:buClr>
                <a:schemeClr val="tx1"/>
              </a:buClr>
              <a:buFont typeface="Wingdings" pitchFamily="2" charset="2"/>
              <a:buChar char="q"/>
            </a:pPr>
            <a:r>
              <a:rPr lang="en-US" sz="1600" dirty="0">
                <a:effectLst/>
              </a:rPr>
              <a:t>K8 Access Center</a:t>
            </a:r>
            <a:r>
              <a:rPr lang="en-US" sz="1600" i="1" dirty="0">
                <a:effectLst/>
              </a:rPr>
              <a:t>. http://www.k8accesscenter.org/index.php</a:t>
            </a:r>
          </a:p>
          <a:p>
            <a:pPr marL="171450" indent="-171450">
              <a:buClr>
                <a:schemeClr val="tx1"/>
              </a:buClr>
              <a:buFont typeface="Wingdings" pitchFamily="2" charset="2"/>
              <a:buChar char="q"/>
            </a:pPr>
            <a:r>
              <a:rPr lang="en-US" sz="1600" dirty="0">
                <a:effectLst/>
              </a:rPr>
              <a:t>Center for Applied Special Technology: transforming education through Universal Design for Learning</a:t>
            </a:r>
            <a:r>
              <a:rPr lang="en-US" sz="1600" i="1" dirty="0">
                <a:effectLst/>
              </a:rPr>
              <a:t>. http://www.cast.org</a:t>
            </a:r>
            <a:r>
              <a:rPr lang="en-US" sz="1600" i="1" dirty="0" smtClean="0">
                <a:effectLst/>
              </a:rPr>
              <a:t>/</a:t>
            </a:r>
          </a:p>
          <a:p>
            <a:pPr marL="171450" indent="-171450">
              <a:buClr>
                <a:schemeClr val="tx1"/>
              </a:buClr>
              <a:buFont typeface="Wingdings" pitchFamily="2" charset="2"/>
              <a:buChar char="q"/>
            </a:pPr>
            <a:r>
              <a:rPr lang="en-US" sz="1600" dirty="0">
                <a:effectLst/>
              </a:rPr>
              <a:t>National Center for Educational Outcomes. </a:t>
            </a:r>
            <a:r>
              <a:rPr lang="en-US" sz="1600" i="1" dirty="0">
                <a:effectLst/>
              </a:rPr>
              <a:t>http://www.cehd.umn.edu/nceo</a:t>
            </a:r>
            <a:r>
              <a:rPr lang="en-US" sz="1600" i="1" dirty="0" smtClean="0">
                <a:effectLst/>
              </a:rPr>
              <a:t>/</a:t>
            </a:r>
          </a:p>
          <a:p>
            <a:pPr marL="171450" indent="-171450">
              <a:buClr>
                <a:schemeClr val="tx1"/>
              </a:buClr>
              <a:buFont typeface="Wingdings" pitchFamily="2" charset="2"/>
              <a:buChar char="q"/>
            </a:pPr>
            <a:r>
              <a:rPr lang="en-US" sz="1600" i="1" dirty="0">
                <a:effectLst/>
              </a:rPr>
              <a:t> </a:t>
            </a:r>
            <a:r>
              <a:rPr lang="en-US" sz="1600" dirty="0">
                <a:effectLst/>
              </a:rPr>
              <a:t>Trumbull County Educational </a:t>
            </a:r>
            <a:r>
              <a:rPr lang="en-US" sz="1600" dirty="0" smtClean="0">
                <a:effectLst/>
              </a:rPr>
              <a:t>Service Center. </a:t>
            </a:r>
            <a:r>
              <a:rPr lang="en-US" sz="1600" i="1" dirty="0" smtClean="0">
                <a:effectLst/>
              </a:rPr>
              <a:t>http</a:t>
            </a:r>
            <a:r>
              <a:rPr lang="en-US" sz="1600" i="1" dirty="0">
                <a:effectLst/>
              </a:rPr>
              <a:t>://www.trumbullesc.org/WebResources_specialed.aspx</a:t>
            </a:r>
            <a:r>
              <a:rPr lang="en-US" sz="1600" dirty="0">
                <a:effectLst/>
              </a:rPr>
              <a:t/>
            </a:r>
            <a:br>
              <a:rPr lang="en-US" sz="1600" dirty="0">
                <a:effectLst/>
              </a:rPr>
            </a:br>
            <a:endParaRPr lang="en-US" sz="1600" dirty="0">
              <a:effectLst/>
            </a:endParaRPr>
          </a:p>
        </p:txBody>
      </p:sp>
      <p:sp>
        <p:nvSpPr>
          <p:cNvPr id="452613" name="Line 5"/>
          <p:cNvSpPr>
            <a:spLocks noChangeShapeType="1"/>
          </p:cNvSpPr>
          <p:nvPr/>
        </p:nvSpPr>
        <p:spPr bwMode="auto">
          <a:xfrm>
            <a:off x="990600" y="16764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38125372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r>
              <a:rPr lang="en-US" sz="3600" b="1" dirty="0" smtClean="0">
                <a:solidFill>
                  <a:schemeClr val="tx1"/>
                </a:solidFill>
              </a:rPr>
              <a:t>Questions and Comments…</a:t>
            </a:r>
            <a:endParaRPr lang="en-US" sz="3600" b="1" dirty="0">
              <a:solidFill>
                <a:schemeClr val="tx1"/>
              </a:solidFill>
            </a:endParaRPr>
          </a:p>
        </p:txBody>
      </p:sp>
      <p:sp>
        <p:nvSpPr>
          <p:cNvPr id="452613" name="Line 5"/>
          <p:cNvSpPr>
            <a:spLocks noChangeShapeType="1"/>
          </p:cNvSpPr>
          <p:nvPr/>
        </p:nvSpPr>
        <p:spPr bwMode="auto">
          <a:xfrm>
            <a:off x="990600" y="16764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354366111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shadeToTitle="1">
        <a:gradFill rotWithShape="0">
          <a:gsLst>
            <a:gs pos="0">
              <a:srgbClr val="FFFFFF"/>
            </a:gs>
            <a:gs pos="100000">
              <a:srgbClr val="FF9999"/>
            </a:gs>
          </a:gsLst>
          <a:path path="shape">
            <a:fillToRect l="50000" t="50000" r="50000" b="50000"/>
          </a:path>
        </a:gra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2188369" y="2638425"/>
            <a:ext cx="4953000" cy="1752600"/>
          </a:xfrm>
        </p:spPr>
        <p:txBody>
          <a:bodyPr/>
          <a:lstStyle/>
          <a:p>
            <a:r>
              <a:rPr lang="en-US" sz="3600" b="1" dirty="0">
                <a:solidFill>
                  <a:schemeClr val="tx1"/>
                </a:solidFill>
              </a:rPr>
              <a:t>Trumbull County Educational </a:t>
            </a:r>
            <a:br>
              <a:rPr lang="en-US" sz="3600" b="1" dirty="0">
                <a:solidFill>
                  <a:schemeClr val="tx1"/>
                </a:solidFill>
              </a:rPr>
            </a:br>
            <a:r>
              <a:rPr lang="en-US" sz="3600" b="1" dirty="0">
                <a:solidFill>
                  <a:schemeClr val="tx1"/>
                </a:solidFill>
              </a:rPr>
              <a:t>Service Center</a:t>
            </a:r>
          </a:p>
        </p:txBody>
      </p:sp>
      <p:sp>
        <p:nvSpPr>
          <p:cNvPr id="80899" name="Rectangle 3"/>
          <p:cNvSpPr>
            <a:spLocks noGrp="1" noChangeArrowheads="1"/>
          </p:cNvSpPr>
          <p:nvPr>
            <p:ph type="subTitle" idx="1"/>
          </p:nvPr>
        </p:nvSpPr>
        <p:spPr>
          <a:xfrm>
            <a:off x="457200" y="4343400"/>
            <a:ext cx="8686800" cy="1066800"/>
          </a:xfrm>
        </p:spPr>
        <p:txBody>
          <a:bodyPr/>
          <a:lstStyle/>
          <a:p>
            <a:r>
              <a:rPr lang="en-US" b="1" dirty="0">
                <a:solidFill>
                  <a:schemeClr val="tx1"/>
                </a:solidFill>
                <a:effectLst/>
              </a:rPr>
              <a:t>LEADING FOR EDUCATIONAL EXCELLENCE</a:t>
            </a:r>
          </a:p>
          <a:p>
            <a:endParaRPr lang="en-US" b="1" dirty="0">
              <a:solidFill>
                <a:schemeClr val="tx1"/>
              </a:solidFill>
              <a:effectLst/>
            </a:endParaRPr>
          </a:p>
        </p:txBody>
      </p:sp>
      <p:pic>
        <p:nvPicPr>
          <p:cNvPr id="80901" name="Picture 5" descr="H:\TCESC logos 2001\TCESC color transp bckgrnd.tif"/>
          <p:cNvPicPr>
            <a:picLocks noChangeAspect="1" noChangeArrowheads="1"/>
          </p:cNvPicPr>
          <p:nvPr/>
        </p:nvPicPr>
        <p:blipFill>
          <a:blip r:embed="rId3">
            <a:extLst>
              <a:ext uri="{28A0092B-C50C-407E-A947-70E740481C1C}">
                <a14:useLocalDpi xmlns:a14="http://schemas.microsoft.com/office/drawing/2010/main" val="0"/>
              </a:ext>
            </a:extLst>
          </a:blip>
          <a:srcRect b="17342"/>
          <a:stretch>
            <a:fillRect/>
          </a:stretch>
        </p:blipFill>
        <p:spPr bwMode="auto">
          <a:xfrm>
            <a:off x="3276600" y="609600"/>
            <a:ext cx="2776538" cy="2028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a:xfrm>
            <a:off x="914400" y="533400"/>
            <a:ext cx="8001000" cy="990600"/>
          </a:xfrm>
        </p:spPr>
        <p:txBody>
          <a:bodyPr/>
          <a:lstStyle/>
          <a:p>
            <a:r>
              <a:rPr lang="en-US" sz="4000" b="1" dirty="0">
                <a:solidFill>
                  <a:schemeClr val="tx1"/>
                </a:solidFill>
              </a:rPr>
              <a:t>Outline</a:t>
            </a:r>
          </a:p>
        </p:txBody>
      </p:sp>
      <p:sp>
        <p:nvSpPr>
          <p:cNvPr id="509955" name="Line 3"/>
          <p:cNvSpPr>
            <a:spLocks noChangeShapeType="1"/>
          </p:cNvSpPr>
          <p:nvPr/>
        </p:nvSpPr>
        <p:spPr bwMode="auto">
          <a:xfrm>
            <a:off x="990600" y="13716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09956" name="Rectangle 4"/>
          <p:cNvSpPr>
            <a:spLocks noChangeArrowheads="1"/>
          </p:cNvSpPr>
          <p:nvPr/>
        </p:nvSpPr>
        <p:spPr bwMode="auto">
          <a:xfrm>
            <a:off x="914400" y="2362200"/>
            <a:ext cx="73152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rgbClr val="FF0000"/>
              </a:buClr>
              <a:buSzPct val="75000"/>
              <a:buFont typeface="Wingdings" pitchFamily="2" charset="2"/>
              <a:buNone/>
            </a:pPr>
            <a:endParaRPr lang="en-US" sz="2800"/>
          </a:p>
          <a:p>
            <a:pPr marL="342900" indent="-342900">
              <a:lnSpc>
                <a:spcPct val="90000"/>
              </a:lnSpc>
              <a:spcBef>
                <a:spcPct val="20000"/>
              </a:spcBef>
              <a:buClr>
                <a:srgbClr val="FF0000"/>
              </a:buClr>
              <a:buSzPct val="75000"/>
              <a:buFont typeface="Wingdings" pitchFamily="2" charset="2"/>
              <a:buNone/>
            </a:pPr>
            <a:endParaRPr lang="en-US" sz="2800"/>
          </a:p>
          <a:p>
            <a:pPr marL="342900" indent="-342900">
              <a:lnSpc>
                <a:spcPct val="90000"/>
              </a:lnSpc>
              <a:spcBef>
                <a:spcPct val="20000"/>
              </a:spcBef>
              <a:buClr>
                <a:srgbClr val="FF0000"/>
              </a:buClr>
              <a:buSzPct val="75000"/>
              <a:buFont typeface="Wingdings" pitchFamily="2" charset="2"/>
              <a:buChar char="§"/>
            </a:pPr>
            <a:endParaRPr lang="en-US" sz="2800"/>
          </a:p>
          <a:p>
            <a:pPr marL="342900" indent="-342900">
              <a:lnSpc>
                <a:spcPct val="90000"/>
              </a:lnSpc>
              <a:spcBef>
                <a:spcPct val="20000"/>
              </a:spcBef>
              <a:buClr>
                <a:srgbClr val="FF0000"/>
              </a:buClr>
              <a:buSzPct val="75000"/>
              <a:buFont typeface="Wingdings" pitchFamily="2" charset="2"/>
              <a:buChar char="§"/>
            </a:pPr>
            <a:endParaRPr lang="en-US" sz="2800"/>
          </a:p>
          <a:p>
            <a:pPr marL="342900" indent="-342900">
              <a:lnSpc>
                <a:spcPct val="90000"/>
              </a:lnSpc>
              <a:spcBef>
                <a:spcPct val="20000"/>
              </a:spcBef>
              <a:buClr>
                <a:srgbClr val="FF0000"/>
              </a:buClr>
              <a:buSzPct val="75000"/>
              <a:buFont typeface="Wingdings" pitchFamily="2" charset="2"/>
              <a:buChar char="§"/>
            </a:pPr>
            <a:endParaRPr lang="en-US" sz="2800"/>
          </a:p>
        </p:txBody>
      </p:sp>
      <p:sp>
        <p:nvSpPr>
          <p:cNvPr id="509958" name="Rectangle 6"/>
          <p:cNvSpPr>
            <a:spLocks noGrp="1" noChangeArrowheads="1"/>
          </p:cNvSpPr>
          <p:nvPr>
            <p:ph type="body" idx="1"/>
          </p:nvPr>
        </p:nvSpPr>
        <p:spPr>
          <a:xfrm>
            <a:off x="990600" y="1600200"/>
            <a:ext cx="7772400" cy="2514600"/>
          </a:xfrm>
          <a:noFill/>
          <a:ln/>
        </p:spPr>
        <p:txBody>
          <a:bodyPr/>
          <a:lstStyle/>
          <a:p>
            <a:pPr indent="342900">
              <a:lnSpc>
                <a:spcPct val="90000"/>
              </a:lnSpc>
              <a:buClr>
                <a:srgbClr val="FF0000"/>
              </a:buClr>
              <a:buFont typeface="Wingdings" pitchFamily="2" charset="2"/>
              <a:buChar char="§"/>
            </a:pPr>
            <a:r>
              <a:rPr lang="en-US" sz="2400" dirty="0" smtClean="0">
                <a:effectLst/>
              </a:rPr>
              <a:t>Brief Overview and Rationale for Inclusion</a:t>
            </a:r>
            <a:endParaRPr lang="en-US" sz="2400" dirty="0">
              <a:effectLst/>
            </a:endParaRPr>
          </a:p>
          <a:p>
            <a:pPr indent="342900">
              <a:lnSpc>
                <a:spcPct val="90000"/>
              </a:lnSpc>
              <a:buClr>
                <a:srgbClr val="FF0000"/>
              </a:buClr>
              <a:buFont typeface="Wingdings" pitchFamily="2" charset="2"/>
              <a:buChar char="§"/>
            </a:pPr>
            <a:r>
              <a:rPr lang="en-US" sz="2400" dirty="0">
                <a:effectLst/>
              </a:rPr>
              <a:t>Ohio Least Restrictive Environment Data</a:t>
            </a:r>
          </a:p>
          <a:p>
            <a:pPr indent="342900">
              <a:lnSpc>
                <a:spcPct val="90000"/>
              </a:lnSpc>
              <a:buClr>
                <a:srgbClr val="FF0000"/>
              </a:buClr>
              <a:buFont typeface="Wingdings" pitchFamily="2" charset="2"/>
              <a:buChar char="§"/>
            </a:pPr>
            <a:r>
              <a:rPr lang="en-US" sz="2400" dirty="0">
                <a:effectLst/>
              </a:rPr>
              <a:t>Assessment of Current Inclusion Plan</a:t>
            </a:r>
          </a:p>
          <a:p>
            <a:pPr indent="342900">
              <a:lnSpc>
                <a:spcPct val="90000"/>
              </a:lnSpc>
              <a:buClr>
                <a:srgbClr val="FF0000"/>
              </a:buClr>
              <a:buFont typeface="Wingdings" pitchFamily="2" charset="2"/>
              <a:buChar char="§"/>
            </a:pPr>
            <a:r>
              <a:rPr lang="en-US" sz="2400" dirty="0">
                <a:effectLst/>
              </a:rPr>
              <a:t>Focused Approach to Effective Inclusion</a:t>
            </a:r>
          </a:p>
          <a:p>
            <a:pPr indent="342900">
              <a:lnSpc>
                <a:spcPct val="90000"/>
              </a:lnSpc>
              <a:buClr>
                <a:srgbClr val="FF0000"/>
              </a:buClr>
              <a:buFont typeface="Wingdings" pitchFamily="2" charset="2"/>
              <a:buChar char="§"/>
            </a:pPr>
            <a:r>
              <a:rPr lang="en-US" sz="2400" dirty="0">
                <a:effectLst/>
              </a:rPr>
              <a:t>Questions and Wrap Up</a:t>
            </a:r>
          </a:p>
          <a:p>
            <a:pPr>
              <a:lnSpc>
                <a:spcPct val="90000"/>
              </a:lnSpc>
              <a:buClr>
                <a:srgbClr val="FF0000"/>
              </a:buClr>
              <a:buFont typeface="Wingdings" pitchFamily="2" charset="2"/>
              <a:buChar char="§"/>
            </a:pPr>
            <a:endParaRPr lang="en-US" sz="2000" dirty="0">
              <a:effectLs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a:xfrm>
            <a:off x="914400" y="685800"/>
            <a:ext cx="8001000" cy="838200"/>
          </a:xfrm>
        </p:spPr>
        <p:txBody>
          <a:bodyPr/>
          <a:lstStyle/>
          <a:p>
            <a:r>
              <a:rPr lang="en-US" sz="4000" b="1" dirty="0">
                <a:solidFill>
                  <a:schemeClr val="tx1"/>
                </a:solidFill>
              </a:rPr>
              <a:t>Inclusion</a:t>
            </a:r>
          </a:p>
        </p:txBody>
      </p:sp>
      <p:sp>
        <p:nvSpPr>
          <p:cNvPr id="507907" name="Line 3"/>
          <p:cNvSpPr>
            <a:spLocks noChangeShapeType="1"/>
          </p:cNvSpPr>
          <p:nvPr/>
        </p:nvSpPr>
        <p:spPr bwMode="auto">
          <a:xfrm>
            <a:off x="914400" y="16002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07908" name="Rectangle 4"/>
          <p:cNvSpPr>
            <a:spLocks noChangeArrowheads="1"/>
          </p:cNvSpPr>
          <p:nvPr/>
        </p:nvSpPr>
        <p:spPr bwMode="auto">
          <a:xfrm>
            <a:off x="914400" y="1752600"/>
            <a:ext cx="75438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2000" dirty="0"/>
              <a:t>Inclusion is a term used to describe the ideology that each child, to the maximum extent appropriate, should be educated in the school and classroom he or she would otherwise attend. It involves bringing support services to the child (rather than moving the child to the services) and requires only that the child will benefit from being in the class (rather than having to keep up with the other students</a:t>
            </a:r>
            <a:r>
              <a:rPr lang="en-US" sz="2000" dirty="0" smtClean="0"/>
              <a:t>).</a:t>
            </a:r>
          </a:p>
          <a:p>
            <a:endParaRPr lang="en-US" sz="2000" dirty="0"/>
          </a:p>
          <a:p>
            <a:r>
              <a:rPr lang="en-US" sz="2000" dirty="0"/>
              <a:t>Those who support full inclusion believe all students, regardless of his or her disability, should be in a regular classroom/program full time, and all educational services the child needs should be provided to the child in the general education classroom.</a:t>
            </a:r>
          </a:p>
          <a:p>
            <a:pPr marL="342900" indent="-342900">
              <a:lnSpc>
                <a:spcPct val="90000"/>
              </a:lnSpc>
              <a:spcBef>
                <a:spcPct val="20000"/>
              </a:spcBef>
              <a:buClr>
                <a:srgbClr val="FF0000"/>
              </a:buClr>
              <a:buSzPct val="75000"/>
              <a:buFont typeface="Wingdings" pitchFamily="2" charset="2"/>
              <a:buNone/>
            </a:pPr>
            <a:endParaRPr lang="en-US" sz="2800" dirty="0"/>
          </a:p>
          <a:p>
            <a:pPr marL="342900" indent="-342900">
              <a:lnSpc>
                <a:spcPct val="90000"/>
              </a:lnSpc>
              <a:spcBef>
                <a:spcPct val="20000"/>
              </a:spcBef>
              <a:buClr>
                <a:srgbClr val="FF0000"/>
              </a:buClr>
              <a:buSzPct val="75000"/>
              <a:buFont typeface="Wingdings" pitchFamily="2" charset="2"/>
              <a:buNone/>
            </a:pPr>
            <a:endParaRPr lang="en-US" sz="2800" dirty="0"/>
          </a:p>
          <a:p>
            <a:pPr marL="342900" indent="-342900">
              <a:lnSpc>
                <a:spcPct val="90000"/>
              </a:lnSpc>
              <a:spcBef>
                <a:spcPct val="20000"/>
              </a:spcBef>
              <a:buClr>
                <a:srgbClr val="FF0000"/>
              </a:buClr>
              <a:buSzPct val="75000"/>
              <a:buFont typeface="Wingdings" pitchFamily="2" charset="2"/>
              <a:buChar char="§"/>
            </a:pPr>
            <a:endParaRPr lang="en-US" sz="2800" dirty="0"/>
          </a:p>
          <a:p>
            <a:pPr marL="342900" indent="-342900">
              <a:lnSpc>
                <a:spcPct val="90000"/>
              </a:lnSpc>
              <a:spcBef>
                <a:spcPct val="20000"/>
              </a:spcBef>
              <a:buClr>
                <a:srgbClr val="FF0000"/>
              </a:buClr>
              <a:buSzPct val="75000"/>
              <a:buFont typeface="Wingdings" pitchFamily="2" charset="2"/>
              <a:buChar char="§"/>
            </a:pPr>
            <a:endParaRPr lang="en-US" sz="2800" dirty="0"/>
          </a:p>
          <a:p>
            <a:pPr marL="342900" indent="-342900">
              <a:lnSpc>
                <a:spcPct val="90000"/>
              </a:lnSpc>
              <a:spcBef>
                <a:spcPct val="20000"/>
              </a:spcBef>
              <a:buClr>
                <a:srgbClr val="FF0000"/>
              </a:buClr>
              <a:buSzPct val="75000"/>
              <a:buFont typeface="Wingdings" pitchFamily="2" charset="2"/>
              <a:buChar char="§"/>
            </a:pPr>
            <a:endParaRPr lang="en-US" sz="2800" dirty="0"/>
          </a:p>
        </p:txBody>
      </p:sp>
      <p:sp>
        <p:nvSpPr>
          <p:cNvPr id="507909" name="Text Box 5"/>
          <p:cNvSpPr txBox="1">
            <a:spLocks noChangeArrowheads="1"/>
          </p:cNvSpPr>
          <p:nvPr/>
        </p:nvSpPr>
        <p:spPr bwMode="auto">
          <a:xfrm>
            <a:off x="2819400" y="5867400"/>
            <a:ext cx="5943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800" dirty="0" smtClean="0">
                <a:latin typeface="Arial" charset="0"/>
              </a:rPr>
              <a:t>Council for Exceptional Children</a:t>
            </a:r>
            <a:endParaRPr lang="en-US" sz="1800" dirty="0">
              <a:latin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4914" name="Rectangle 1026"/>
          <p:cNvSpPr>
            <a:spLocks noGrp="1" noChangeArrowheads="1"/>
          </p:cNvSpPr>
          <p:nvPr>
            <p:ph type="title"/>
          </p:nvPr>
        </p:nvSpPr>
        <p:spPr/>
        <p:txBody>
          <a:bodyPr/>
          <a:lstStyle/>
          <a:p>
            <a:r>
              <a:rPr lang="en-US" sz="4000" b="1" dirty="0" smtClean="0">
                <a:solidFill>
                  <a:schemeClr val="tx1"/>
                </a:solidFill>
              </a:rPr>
              <a:t>Three Major Models</a:t>
            </a:r>
            <a:endParaRPr lang="en-US" sz="4000" b="1" dirty="0">
              <a:solidFill>
                <a:schemeClr val="tx1"/>
              </a:solidFill>
            </a:endParaRPr>
          </a:p>
        </p:txBody>
      </p:sp>
      <p:sp>
        <p:nvSpPr>
          <p:cNvPr id="294915" name="Rectangle 1027"/>
          <p:cNvSpPr>
            <a:spLocks noGrp="1" noChangeArrowheads="1"/>
          </p:cNvSpPr>
          <p:nvPr>
            <p:ph type="body" idx="1"/>
          </p:nvPr>
        </p:nvSpPr>
        <p:spPr>
          <a:xfrm>
            <a:off x="1169988" y="1946275"/>
            <a:ext cx="7772400" cy="2514600"/>
          </a:xfrm>
        </p:spPr>
        <p:txBody>
          <a:bodyPr/>
          <a:lstStyle/>
          <a:p>
            <a:pPr indent="342900">
              <a:lnSpc>
                <a:spcPct val="90000"/>
              </a:lnSpc>
              <a:buClr>
                <a:srgbClr val="FF0000"/>
              </a:buClr>
              <a:buFont typeface="Wingdings" pitchFamily="2" charset="2"/>
              <a:buChar char="§"/>
            </a:pPr>
            <a:r>
              <a:rPr lang="en-US" sz="2400" dirty="0">
                <a:effectLst/>
              </a:rPr>
              <a:t>Consultant model</a:t>
            </a:r>
          </a:p>
          <a:p>
            <a:pPr indent="342900">
              <a:lnSpc>
                <a:spcPct val="90000"/>
              </a:lnSpc>
              <a:buClr>
                <a:srgbClr val="FF0000"/>
              </a:buClr>
              <a:buFont typeface="Wingdings" pitchFamily="2" charset="2"/>
              <a:buChar char="§"/>
            </a:pPr>
            <a:r>
              <a:rPr lang="en-US" sz="2400" dirty="0">
                <a:effectLst/>
              </a:rPr>
              <a:t>Coaching model</a:t>
            </a:r>
          </a:p>
          <a:p>
            <a:pPr indent="342900">
              <a:lnSpc>
                <a:spcPct val="90000"/>
              </a:lnSpc>
              <a:buClr>
                <a:srgbClr val="FF0000"/>
              </a:buClr>
              <a:buFont typeface="Wingdings" pitchFamily="2" charset="2"/>
              <a:buChar char="§"/>
            </a:pPr>
            <a:r>
              <a:rPr lang="en-US" sz="2400" dirty="0">
                <a:effectLst/>
              </a:rPr>
              <a:t>Collaborative (or co-teaching) model</a:t>
            </a:r>
          </a:p>
        </p:txBody>
      </p:sp>
      <p:sp>
        <p:nvSpPr>
          <p:cNvPr id="294917" name="Line 1029"/>
          <p:cNvSpPr>
            <a:spLocks noChangeShapeType="1"/>
          </p:cNvSpPr>
          <p:nvPr/>
        </p:nvSpPr>
        <p:spPr bwMode="auto">
          <a:xfrm>
            <a:off x="990600" y="16764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4914" name="Rectangle 1026"/>
          <p:cNvSpPr>
            <a:spLocks noGrp="1" noChangeArrowheads="1"/>
          </p:cNvSpPr>
          <p:nvPr>
            <p:ph type="title"/>
          </p:nvPr>
        </p:nvSpPr>
        <p:spPr/>
        <p:txBody>
          <a:bodyPr/>
          <a:lstStyle/>
          <a:p>
            <a:r>
              <a:rPr lang="en-US" sz="4000" b="1" dirty="0" smtClean="0">
                <a:solidFill>
                  <a:schemeClr val="tx1"/>
                </a:solidFill>
              </a:rPr>
              <a:t>Rationale for Inclusion</a:t>
            </a:r>
            <a:endParaRPr lang="en-US" sz="4000" b="1" dirty="0">
              <a:solidFill>
                <a:schemeClr val="tx1"/>
              </a:solidFill>
            </a:endParaRPr>
          </a:p>
        </p:txBody>
      </p:sp>
      <p:sp>
        <p:nvSpPr>
          <p:cNvPr id="294915" name="Rectangle 1027"/>
          <p:cNvSpPr>
            <a:spLocks noGrp="1" noChangeArrowheads="1"/>
          </p:cNvSpPr>
          <p:nvPr>
            <p:ph type="body" idx="1"/>
          </p:nvPr>
        </p:nvSpPr>
        <p:spPr>
          <a:xfrm>
            <a:off x="1169988" y="1946275"/>
            <a:ext cx="7772400" cy="2514600"/>
          </a:xfrm>
        </p:spPr>
        <p:txBody>
          <a:bodyPr/>
          <a:lstStyle/>
          <a:p>
            <a:pPr indent="342900">
              <a:lnSpc>
                <a:spcPct val="90000"/>
              </a:lnSpc>
              <a:buClr>
                <a:srgbClr val="FF0000"/>
              </a:buClr>
              <a:buFont typeface="Wingdings" pitchFamily="2" charset="2"/>
              <a:buChar char="§"/>
            </a:pPr>
            <a:r>
              <a:rPr lang="en-US" sz="2400" dirty="0">
                <a:effectLst/>
              </a:rPr>
              <a:t>Inclusion </a:t>
            </a:r>
            <a:r>
              <a:rPr lang="en-US" sz="2400" dirty="0" smtClean="0">
                <a:effectLst/>
              </a:rPr>
              <a:t>works</a:t>
            </a:r>
          </a:p>
          <a:p>
            <a:pPr lvl="1">
              <a:lnSpc>
                <a:spcPct val="90000"/>
              </a:lnSpc>
              <a:buClr>
                <a:srgbClr val="FF0000"/>
              </a:buClr>
              <a:buFont typeface="Wingdings" pitchFamily="2" charset="2"/>
              <a:buChar char="§"/>
            </a:pPr>
            <a:r>
              <a:rPr lang="en-US" sz="2400" dirty="0">
                <a:effectLst/>
              </a:rPr>
              <a:t>Outcomes for students with disabilities</a:t>
            </a:r>
          </a:p>
          <a:p>
            <a:pPr lvl="1">
              <a:lnSpc>
                <a:spcPct val="90000"/>
              </a:lnSpc>
              <a:buClr>
                <a:srgbClr val="FF0000"/>
              </a:buClr>
              <a:buFont typeface="Wingdings" pitchFamily="2" charset="2"/>
              <a:buChar char="§"/>
            </a:pPr>
            <a:r>
              <a:rPr lang="en-US" sz="2400" dirty="0">
                <a:effectLst/>
              </a:rPr>
              <a:t>Effect on typical </a:t>
            </a:r>
            <a:r>
              <a:rPr lang="en-US" sz="2400" dirty="0" smtClean="0">
                <a:effectLst/>
              </a:rPr>
              <a:t>peers</a:t>
            </a:r>
            <a:endParaRPr lang="en-US" sz="2400" dirty="0">
              <a:effectLst/>
            </a:endParaRPr>
          </a:p>
          <a:p>
            <a:pPr indent="342900">
              <a:lnSpc>
                <a:spcPct val="90000"/>
              </a:lnSpc>
              <a:buClr>
                <a:srgbClr val="FF0000"/>
              </a:buClr>
              <a:buFont typeface="Wingdings" pitchFamily="2" charset="2"/>
              <a:buChar char="§"/>
              <a:tabLst>
                <a:tab pos="342900" algn="l"/>
              </a:tabLst>
            </a:pPr>
            <a:r>
              <a:rPr lang="en-US" sz="2400" dirty="0">
                <a:effectLst/>
              </a:rPr>
              <a:t>School districts are required to serve children in the least </a:t>
            </a:r>
            <a:r>
              <a:rPr lang="en-US" sz="2400" dirty="0" smtClean="0">
                <a:effectLst/>
              </a:rPr>
              <a:t>	restrictive </a:t>
            </a:r>
            <a:r>
              <a:rPr lang="en-US" sz="2400" dirty="0">
                <a:effectLst/>
              </a:rPr>
              <a:t>environment</a:t>
            </a:r>
          </a:p>
        </p:txBody>
      </p:sp>
      <p:sp>
        <p:nvSpPr>
          <p:cNvPr id="294917" name="Line 1029"/>
          <p:cNvSpPr>
            <a:spLocks noChangeShapeType="1"/>
          </p:cNvSpPr>
          <p:nvPr/>
        </p:nvSpPr>
        <p:spPr bwMode="auto">
          <a:xfrm>
            <a:off x="990600" y="16764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22055339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4914" name="Rectangle 1026"/>
          <p:cNvSpPr>
            <a:spLocks noGrp="1" noChangeArrowheads="1"/>
          </p:cNvSpPr>
          <p:nvPr>
            <p:ph type="title"/>
          </p:nvPr>
        </p:nvSpPr>
        <p:spPr/>
        <p:txBody>
          <a:bodyPr/>
          <a:lstStyle/>
          <a:p>
            <a:r>
              <a:rPr lang="en-US" sz="3600" b="1" dirty="0" smtClean="0">
                <a:solidFill>
                  <a:schemeClr val="tx1"/>
                </a:solidFill>
              </a:rPr>
              <a:t>The Least Restrictive Environment</a:t>
            </a:r>
            <a:endParaRPr lang="en-US" sz="3600" b="1" dirty="0">
              <a:solidFill>
                <a:schemeClr val="tx1"/>
              </a:solidFill>
            </a:endParaRPr>
          </a:p>
        </p:txBody>
      </p:sp>
      <p:sp>
        <p:nvSpPr>
          <p:cNvPr id="294915" name="Rectangle 1027"/>
          <p:cNvSpPr>
            <a:spLocks noGrp="1" noChangeArrowheads="1"/>
          </p:cNvSpPr>
          <p:nvPr>
            <p:ph type="body" idx="1"/>
          </p:nvPr>
        </p:nvSpPr>
        <p:spPr>
          <a:xfrm>
            <a:off x="1169988" y="1946274"/>
            <a:ext cx="7772400" cy="3692525"/>
          </a:xfrm>
        </p:spPr>
        <p:txBody>
          <a:bodyPr/>
          <a:lstStyle/>
          <a:p>
            <a:pPr indent="342900">
              <a:lnSpc>
                <a:spcPct val="90000"/>
              </a:lnSpc>
              <a:buClr>
                <a:srgbClr val="FF0000"/>
              </a:buClr>
              <a:buFont typeface="Wingdings" pitchFamily="2" charset="2"/>
              <a:buChar char="§"/>
            </a:pPr>
            <a:r>
              <a:rPr lang="en-US" sz="2000" dirty="0">
                <a:effectLst/>
              </a:rPr>
              <a:t>Inclusive education is not mandated in IDEA, but interpretations of the </a:t>
            </a:r>
            <a:r>
              <a:rPr lang="en-US" sz="2000" dirty="0" smtClean="0">
                <a:effectLst/>
              </a:rPr>
              <a:t>law and court decisions have determined that the general education class is the presumptive placement for children with disabilities. </a:t>
            </a:r>
            <a:endParaRPr lang="en-US" sz="2000" dirty="0">
              <a:effectLst/>
            </a:endParaRPr>
          </a:p>
          <a:p>
            <a:pPr marL="0" lvl="1" indent="342900">
              <a:lnSpc>
                <a:spcPct val="90000"/>
              </a:lnSpc>
              <a:buClr>
                <a:srgbClr val="FF0000"/>
              </a:buClr>
              <a:buSzPct val="75000"/>
              <a:buFont typeface="Wingdings" pitchFamily="2" charset="2"/>
              <a:buChar char="§"/>
            </a:pPr>
            <a:r>
              <a:rPr lang="en-US" sz="2000" dirty="0">
                <a:effectLst/>
                <a:ea typeface="+mn-ea"/>
                <a:cs typeface="+mn-cs"/>
              </a:rPr>
              <a:t>To the maximum extent appropriate, children with disabilities, including children in public or private institutions or other care facilities, are educated with children who are nondisabled. </a:t>
            </a:r>
          </a:p>
          <a:p>
            <a:pPr marL="0" lvl="1" indent="342900">
              <a:lnSpc>
                <a:spcPct val="90000"/>
              </a:lnSpc>
              <a:buClr>
                <a:srgbClr val="FF0000"/>
              </a:buClr>
              <a:buSzPct val="75000"/>
              <a:buFont typeface="Wingdings" pitchFamily="2" charset="2"/>
              <a:buChar char="§"/>
            </a:pPr>
            <a:r>
              <a:rPr lang="en-US" sz="2000" dirty="0">
                <a:effectLst/>
                <a:ea typeface="+mn-ea"/>
                <a:cs typeface="+mn-cs"/>
              </a:rPr>
              <a:t>Special classes, separate schooling, or other removal of children with disabilities from the regular educational environment occurs only if the nature or severity of the disability is such that education in regular classes with the use of supplementary aids and services cannot be achieved satisfactorily. </a:t>
            </a:r>
          </a:p>
        </p:txBody>
      </p:sp>
      <p:sp>
        <p:nvSpPr>
          <p:cNvPr id="294917" name="Line 1029"/>
          <p:cNvSpPr>
            <a:spLocks noChangeShapeType="1"/>
          </p:cNvSpPr>
          <p:nvPr/>
        </p:nvSpPr>
        <p:spPr bwMode="auto">
          <a:xfrm>
            <a:off x="990600" y="1676400"/>
            <a:ext cx="7620000" cy="0"/>
          </a:xfrm>
          <a:prstGeom prst="line">
            <a:avLst/>
          </a:prstGeom>
          <a:noFill/>
          <a:ln w="508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353399818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1"/>
                </a:solidFill>
              </a:rPr>
              <a:t>Ohio Student Performance Data</a:t>
            </a:r>
          </a:p>
        </p:txBody>
      </p:sp>
      <p:sp>
        <p:nvSpPr>
          <p:cNvPr id="3" name="Content Placeholder 2"/>
          <p:cNvSpPr>
            <a:spLocks noGrp="1"/>
          </p:cNvSpPr>
          <p:nvPr>
            <p:ph idx="1"/>
          </p:nvPr>
        </p:nvSpPr>
        <p:spPr>
          <a:xfrm>
            <a:off x="1143000" y="1676400"/>
            <a:ext cx="7745412" cy="3616325"/>
          </a:xfrm>
        </p:spPr>
        <p:txBody>
          <a:bodyPr/>
          <a:lstStyle/>
          <a:p>
            <a:pPr indent="342900">
              <a:lnSpc>
                <a:spcPct val="90000"/>
              </a:lnSpc>
              <a:buClr>
                <a:srgbClr val="FF0000"/>
              </a:buClr>
              <a:buFont typeface="Wingdings" pitchFamily="2" charset="2"/>
              <a:buChar char="§"/>
            </a:pPr>
            <a:r>
              <a:rPr lang="en-US" sz="2400" dirty="0">
                <a:effectLst/>
              </a:rPr>
              <a:t>Data Accountability Center (DAC-Ohio) Pilot: Lessons </a:t>
            </a:r>
            <a:r>
              <a:rPr lang="en-US" sz="2400" dirty="0" smtClean="0">
                <a:effectLst/>
              </a:rPr>
              <a:t>Learned </a:t>
            </a:r>
            <a:r>
              <a:rPr lang="en-US" sz="2400" dirty="0">
                <a:effectLst/>
              </a:rPr>
              <a:t>in Focusing on the Performance of Students with Disabilities</a:t>
            </a:r>
          </a:p>
          <a:p>
            <a:pPr lvl="1">
              <a:lnSpc>
                <a:spcPct val="90000"/>
              </a:lnSpc>
              <a:buClr>
                <a:srgbClr val="FF0000"/>
              </a:buClr>
              <a:buFont typeface="Wingdings" pitchFamily="2" charset="2"/>
              <a:buChar char="§"/>
            </a:pPr>
            <a:r>
              <a:rPr lang="en-US" sz="2000" kern="1200" dirty="0" smtClean="0">
                <a:effectLst/>
                <a:latin typeface="Times New Roman" charset="0"/>
              </a:rPr>
              <a:t>The performance gap between all students and students with disabilities across grade levels continues to persist. </a:t>
            </a:r>
          </a:p>
          <a:p>
            <a:pPr lvl="1">
              <a:lnSpc>
                <a:spcPct val="90000"/>
              </a:lnSpc>
              <a:buClr>
                <a:srgbClr val="FF0000"/>
              </a:buClr>
              <a:buFont typeface="Wingdings" pitchFamily="2" charset="2"/>
              <a:buChar char="§"/>
            </a:pPr>
            <a:r>
              <a:rPr lang="en-US" sz="2000" kern="1200" dirty="0" smtClean="0">
                <a:effectLst/>
                <a:latin typeface="Times New Roman" charset="0"/>
              </a:rPr>
              <a:t>The percentage of SWD served in regular education classes </a:t>
            </a:r>
            <a:r>
              <a:rPr lang="en-US" sz="2000" b="1" kern="1200" dirty="0" smtClean="0">
                <a:effectLst/>
                <a:latin typeface="Times New Roman" charset="0"/>
              </a:rPr>
              <a:t>≥ </a:t>
            </a:r>
            <a:r>
              <a:rPr lang="en-US" sz="2000" kern="1200" dirty="0" smtClean="0">
                <a:effectLst/>
                <a:latin typeface="Times New Roman" charset="0"/>
              </a:rPr>
              <a:t>80% in Ohio is well below the national average and among the lowest states.</a:t>
            </a:r>
          </a:p>
          <a:p>
            <a:pPr lvl="1">
              <a:lnSpc>
                <a:spcPct val="90000"/>
              </a:lnSpc>
              <a:buClr>
                <a:srgbClr val="FF0000"/>
              </a:buClr>
              <a:buFont typeface="Wingdings" pitchFamily="2" charset="2"/>
              <a:buChar char="§"/>
            </a:pPr>
            <a:r>
              <a:rPr lang="en-US" sz="2000" kern="1200" dirty="0" smtClean="0">
                <a:effectLst/>
                <a:latin typeface="Times New Roman" charset="0"/>
              </a:rPr>
              <a:t>Pilot districts developed and tested hypotheses based on closing achievement gaps by moving students with disabilities to less restrictive environments. </a:t>
            </a:r>
            <a:endParaRPr lang="en-US" sz="2000" kern="1200" dirty="0">
              <a:effectLst/>
              <a:latin typeface="Times New Roman" charset="0"/>
            </a:endParaRPr>
          </a:p>
          <a:p>
            <a:pPr lvl="1">
              <a:lnSpc>
                <a:spcPct val="90000"/>
              </a:lnSpc>
              <a:buClr>
                <a:srgbClr val="FF0000"/>
              </a:buClr>
              <a:buFont typeface="Wingdings" pitchFamily="2" charset="2"/>
              <a:buChar char="§"/>
            </a:pPr>
            <a:endParaRPr lang="en-US" sz="2800" kern="1200" dirty="0">
              <a:effectLst/>
              <a:latin typeface="Times New Roman" charset="0"/>
            </a:endParaRPr>
          </a:p>
        </p:txBody>
      </p:sp>
    </p:spTree>
    <p:extLst>
      <p:ext uri="{BB962C8B-B14F-4D97-AF65-F5344CB8AC3E}">
        <p14:creationId xmlns:p14="http://schemas.microsoft.com/office/powerpoint/2010/main" val="6538798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772400" cy="914400"/>
          </a:xfrm>
        </p:spPr>
        <p:txBody>
          <a:bodyPr/>
          <a:lstStyle/>
          <a:p>
            <a:r>
              <a:rPr lang="en-US" sz="3600" b="1" dirty="0" smtClean="0">
                <a:solidFill>
                  <a:schemeClr val="tx1"/>
                </a:solidFill>
              </a:rPr>
              <a:t>DAC-Ohio Pilot Results</a:t>
            </a:r>
            <a:endParaRPr lang="en-US" sz="3600" b="1" dirty="0">
              <a:solidFill>
                <a:schemeClr val="tx1"/>
              </a:solidFill>
            </a:endParaRPr>
          </a:p>
        </p:txBody>
      </p:sp>
      <p:sp>
        <p:nvSpPr>
          <p:cNvPr id="3" name="Content Placeholder 2"/>
          <p:cNvSpPr>
            <a:spLocks noGrp="1"/>
          </p:cNvSpPr>
          <p:nvPr>
            <p:ph idx="1"/>
          </p:nvPr>
        </p:nvSpPr>
        <p:spPr>
          <a:xfrm>
            <a:off x="1143000" y="1295400"/>
            <a:ext cx="7745412" cy="4149725"/>
          </a:xfrm>
        </p:spPr>
        <p:txBody>
          <a:bodyPr/>
          <a:lstStyle/>
          <a:p>
            <a:pPr indent="342900">
              <a:lnSpc>
                <a:spcPct val="90000"/>
              </a:lnSpc>
              <a:buClr>
                <a:srgbClr val="FF0000"/>
              </a:buClr>
              <a:buFont typeface="Wingdings" pitchFamily="2" charset="2"/>
              <a:buChar char="§"/>
            </a:pPr>
            <a:r>
              <a:rPr lang="en-US" sz="2400" dirty="0">
                <a:effectLst/>
              </a:rPr>
              <a:t>Parma</a:t>
            </a:r>
          </a:p>
          <a:p>
            <a:pPr lvl="1">
              <a:lnSpc>
                <a:spcPct val="90000"/>
              </a:lnSpc>
              <a:buClr>
                <a:srgbClr val="FF0000"/>
              </a:buClr>
              <a:buFont typeface="Wingdings" pitchFamily="2" charset="2"/>
              <a:buChar char="§"/>
            </a:pPr>
            <a:r>
              <a:rPr lang="en-US" sz="1800" kern="1200" dirty="0" smtClean="0">
                <a:effectLst/>
                <a:latin typeface="Times New Roman" charset="0"/>
              </a:rPr>
              <a:t>Reduced number of students with disabilities (SWD) not placed in neighborhood schools from 386 in 2011-12 to 12 in 2012-13</a:t>
            </a:r>
          </a:p>
          <a:p>
            <a:pPr marL="0" lvl="1" indent="342900">
              <a:lnSpc>
                <a:spcPct val="90000"/>
              </a:lnSpc>
              <a:buClr>
                <a:srgbClr val="FF0000"/>
              </a:buClr>
              <a:buSzPct val="75000"/>
              <a:buFont typeface="Wingdings" pitchFamily="2" charset="2"/>
              <a:buChar char="§"/>
            </a:pPr>
            <a:r>
              <a:rPr lang="en-US" sz="2400" dirty="0">
                <a:effectLst/>
                <a:ea typeface="+mn-ea"/>
                <a:cs typeface="+mn-cs"/>
              </a:rPr>
              <a:t>Lakewood</a:t>
            </a:r>
          </a:p>
          <a:p>
            <a:pPr lvl="1">
              <a:lnSpc>
                <a:spcPct val="90000"/>
              </a:lnSpc>
              <a:buClr>
                <a:srgbClr val="FF0000"/>
              </a:buClr>
              <a:buFont typeface="Wingdings" pitchFamily="2" charset="2"/>
              <a:buChar char="§"/>
            </a:pPr>
            <a:r>
              <a:rPr lang="en-US" sz="1800" kern="1200" dirty="0">
                <a:effectLst/>
                <a:latin typeface="Times New Roman" charset="0"/>
              </a:rPr>
              <a:t>Increased service for </a:t>
            </a:r>
            <a:r>
              <a:rPr lang="en-US" sz="1800" kern="1200" dirty="0" smtClean="0">
                <a:effectLst/>
                <a:latin typeface="Times New Roman" charset="0"/>
              </a:rPr>
              <a:t>SWD in </a:t>
            </a:r>
            <a:r>
              <a:rPr lang="en-US" sz="1800" kern="1200" dirty="0">
                <a:effectLst/>
                <a:latin typeface="Times New Roman" charset="0"/>
              </a:rPr>
              <a:t>the LRE &gt; 80% of time from 49 % to 64% in one </a:t>
            </a:r>
            <a:r>
              <a:rPr lang="en-US" sz="1800" kern="1200" dirty="0" smtClean="0">
                <a:effectLst/>
                <a:latin typeface="Times New Roman" charset="0"/>
              </a:rPr>
              <a:t>year</a:t>
            </a:r>
            <a:endParaRPr lang="en-US" sz="1800" kern="1200" dirty="0">
              <a:effectLst/>
              <a:latin typeface="Times New Roman" charset="0"/>
            </a:endParaRPr>
          </a:p>
          <a:p>
            <a:pPr marL="0" lvl="1" indent="342900">
              <a:lnSpc>
                <a:spcPct val="90000"/>
              </a:lnSpc>
              <a:buClr>
                <a:srgbClr val="FF0000"/>
              </a:buClr>
              <a:buSzPct val="75000"/>
              <a:buFont typeface="Wingdings" pitchFamily="2" charset="2"/>
              <a:buChar char="§"/>
            </a:pPr>
            <a:r>
              <a:rPr lang="en-US" sz="2400" dirty="0">
                <a:effectLst/>
                <a:ea typeface="+mn-ea"/>
                <a:cs typeface="+mn-cs"/>
              </a:rPr>
              <a:t>Loveland Elementary </a:t>
            </a:r>
          </a:p>
          <a:p>
            <a:pPr lvl="1">
              <a:lnSpc>
                <a:spcPct val="90000"/>
              </a:lnSpc>
              <a:buClr>
                <a:srgbClr val="FF0000"/>
              </a:buClr>
              <a:buFont typeface="Wingdings" pitchFamily="2" charset="2"/>
              <a:buChar char="§"/>
            </a:pPr>
            <a:r>
              <a:rPr lang="en-US" sz="1800" kern="1200" dirty="0">
                <a:effectLst/>
                <a:latin typeface="Times New Roman" charset="0"/>
              </a:rPr>
              <a:t>Increased reading proficiency rates for SWD to 83.3% in 3rd grade OAA and to 78.9% in the 4th grade</a:t>
            </a:r>
          </a:p>
          <a:p>
            <a:pPr marL="0" lvl="1" indent="342900">
              <a:lnSpc>
                <a:spcPct val="90000"/>
              </a:lnSpc>
              <a:buClr>
                <a:srgbClr val="FF0000"/>
              </a:buClr>
              <a:buSzPct val="75000"/>
              <a:buFont typeface="Wingdings" pitchFamily="2" charset="2"/>
              <a:buChar char="§"/>
            </a:pPr>
            <a:r>
              <a:rPr lang="en-US" sz="2400" dirty="0">
                <a:effectLst/>
                <a:ea typeface="+mn-ea"/>
                <a:cs typeface="+mn-cs"/>
              </a:rPr>
              <a:t>National Trail Local</a:t>
            </a:r>
          </a:p>
          <a:p>
            <a:pPr lvl="1">
              <a:lnSpc>
                <a:spcPct val="90000"/>
              </a:lnSpc>
              <a:buClr>
                <a:srgbClr val="FF0000"/>
              </a:buClr>
              <a:buFont typeface="Wingdings" pitchFamily="2" charset="2"/>
              <a:buChar char="§"/>
            </a:pPr>
            <a:r>
              <a:rPr lang="en-US" sz="1800" kern="1200" dirty="0">
                <a:effectLst/>
                <a:latin typeface="Times New Roman" charset="0"/>
              </a:rPr>
              <a:t>Closed achievement gap between non-disabled and SWD over 25% in reading and math over four year time frame</a:t>
            </a:r>
          </a:p>
        </p:txBody>
      </p:sp>
    </p:spTree>
    <p:extLst>
      <p:ext uri="{BB962C8B-B14F-4D97-AF65-F5344CB8AC3E}">
        <p14:creationId xmlns:p14="http://schemas.microsoft.com/office/powerpoint/2010/main" val="8280053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CESC Template">
  <a:themeElements>
    <a:clrScheme name="TCESC Template 4">
      <a:dk1>
        <a:srgbClr val="000066"/>
      </a:dk1>
      <a:lt1>
        <a:srgbClr val="FFFFFF"/>
      </a:lt1>
      <a:dk2>
        <a:srgbClr val="00FFFF"/>
      </a:dk2>
      <a:lt2>
        <a:srgbClr val="FFFFFF"/>
      </a:lt2>
      <a:accent1>
        <a:srgbClr val="00CCCC"/>
      </a:accent1>
      <a:accent2>
        <a:srgbClr val="6666FF"/>
      </a:accent2>
      <a:accent3>
        <a:srgbClr val="FFFFFF"/>
      </a:accent3>
      <a:accent4>
        <a:srgbClr val="000056"/>
      </a:accent4>
      <a:accent5>
        <a:srgbClr val="AAE2E2"/>
      </a:accent5>
      <a:accent6>
        <a:srgbClr val="5C5CE7"/>
      </a:accent6>
      <a:hlink>
        <a:srgbClr val="CCCCFF"/>
      </a:hlink>
      <a:folHlink>
        <a:srgbClr val="CC99FF"/>
      </a:folHlink>
    </a:clrScheme>
    <a:fontScheme name="TCESC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TCESC Templat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TCESC Templat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TCESC Templat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TCESC Template 4">
        <a:dk1>
          <a:srgbClr val="000066"/>
        </a:dk1>
        <a:lt1>
          <a:srgbClr val="FFFFFF"/>
        </a:lt1>
        <a:dk2>
          <a:srgbClr val="00FFFF"/>
        </a:dk2>
        <a:lt2>
          <a:srgbClr val="FFFFFF"/>
        </a:lt2>
        <a:accent1>
          <a:srgbClr val="00CCCC"/>
        </a:accent1>
        <a:accent2>
          <a:srgbClr val="6666FF"/>
        </a:accent2>
        <a:accent3>
          <a:srgbClr val="FFFFFF"/>
        </a:accent3>
        <a:accent4>
          <a:srgbClr val="000056"/>
        </a:accent4>
        <a:accent5>
          <a:srgbClr val="AAE2E2"/>
        </a:accent5>
        <a:accent6>
          <a:srgbClr val="5C5CE7"/>
        </a:accent6>
        <a:hlink>
          <a:srgbClr val="CCCCFF"/>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Designs\TCESC Template.pot</Template>
  <TotalTime>4216</TotalTime>
  <Words>4212</Words>
  <Application>Microsoft Office PowerPoint</Application>
  <PresentationFormat>On-screen Show (4:3)</PresentationFormat>
  <Paragraphs>267</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TCESC Template</vt:lpstr>
      <vt:lpstr>TRUMBULL COUNTY EDUCATIONAL  SERVICE CENTER</vt:lpstr>
      <vt:lpstr> Rebooting Your Special Education Service Delivery Model </vt:lpstr>
      <vt:lpstr>Outline</vt:lpstr>
      <vt:lpstr>Inclusion</vt:lpstr>
      <vt:lpstr>Three Major Models</vt:lpstr>
      <vt:lpstr>Rationale for Inclusion</vt:lpstr>
      <vt:lpstr>The Least Restrictive Environment</vt:lpstr>
      <vt:lpstr>Ohio Student Performance Data</vt:lpstr>
      <vt:lpstr>DAC-Ohio Pilot Results</vt:lpstr>
      <vt:lpstr>So? Now what??</vt:lpstr>
      <vt:lpstr>A Focused Approach to Improving Student Outcomes</vt:lpstr>
      <vt:lpstr>Share and Compare</vt:lpstr>
      <vt:lpstr>Assess</vt:lpstr>
      <vt:lpstr>Assess</vt:lpstr>
      <vt:lpstr>Analyze</vt:lpstr>
      <vt:lpstr>Review and Refine…</vt:lpstr>
      <vt:lpstr>Plan a Next Step</vt:lpstr>
      <vt:lpstr>Network…</vt:lpstr>
      <vt:lpstr>Conclusion</vt:lpstr>
      <vt:lpstr>Inclusion Planning: A Continuous Process</vt:lpstr>
      <vt:lpstr>Inclusion Resources</vt:lpstr>
      <vt:lpstr>Questions and Comments…</vt:lpstr>
      <vt:lpstr>Trumbull County Educational  Service Center</vt:lpstr>
    </vt:vector>
  </TitlesOfParts>
  <Company>TCESC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Trumbull County Educational Service Center?</dc:title>
  <dc:creator>Valued Gateway Client</dc:creator>
  <cp:lastModifiedBy>DALE LENNON</cp:lastModifiedBy>
  <cp:revision>181</cp:revision>
  <cp:lastPrinted>1601-01-01T00:00:00Z</cp:lastPrinted>
  <dcterms:created xsi:type="dcterms:W3CDTF">2001-08-28T17:36:44Z</dcterms:created>
  <dcterms:modified xsi:type="dcterms:W3CDTF">2012-11-09T16:42:14Z</dcterms:modified>
</cp:coreProperties>
</file>